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7" r:id="rId2"/>
    <p:sldMasterId id="2147483713" r:id="rId3"/>
    <p:sldMasterId id="2147483736" r:id="rId4"/>
    <p:sldMasterId id="2147483759" r:id="rId5"/>
    <p:sldMasterId id="2147483772" r:id="rId6"/>
    <p:sldMasterId id="2147483785" r:id="rId7"/>
    <p:sldMasterId id="2147483798" r:id="rId8"/>
    <p:sldMasterId id="2147483811" r:id="rId9"/>
    <p:sldMasterId id="2147483824" r:id="rId10"/>
    <p:sldMasterId id="2147483837" r:id="rId11"/>
  </p:sldMasterIdLst>
  <p:notesMasterIdLst>
    <p:notesMasterId r:id="rId58"/>
  </p:notesMasterIdLst>
  <p:sldIdLst>
    <p:sldId id="256" r:id="rId12"/>
    <p:sldId id="266" r:id="rId13"/>
    <p:sldId id="292" r:id="rId14"/>
    <p:sldId id="267" r:id="rId15"/>
    <p:sldId id="273" r:id="rId16"/>
    <p:sldId id="271" r:id="rId17"/>
    <p:sldId id="272" r:id="rId18"/>
    <p:sldId id="274" r:id="rId19"/>
    <p:sldId id="275" r:id="rId20"/>
    <p:sldId id="320" r:id="rId21"/>
    <p:sldId id="276" r:id="rId22"/>
    <p:sldId id="277" r:id="rId23"/>
    <p:sldId id="278" r:id="rId24"/>
    <p:sldId id="279" r:id="rId25"/>
    <p:sldId id="286" r:id="rId26"/>
    <p:sldId id="280" r:id="rId27"/>
    <p:sldId id="290" r:id="rId28"/>
    <p:sldId id="281" r:id="rId29"/>
    <p:sldId id="287" r:id="rId30"/>
    <p:sldId id="288" r:id="rId31"/>
    <p:sldId id="291" r:id="rId32"/>
    <p:sldId id="321" r:id="rId33"/>
    <p:sldId id="294" r:id="rId34"/>
    <p:sldId id="301" r:id="rId35"/>
    <p:sldId id="295" r:id="rId36"/>
    <p:sldId id="302" r:id="rId37"/>
    <p:sldId id="303" r:id="rId38"/>
    <p:sldId id="299" r:id="rId39"/>
    <p:sldId id="304" r:id="rId40"/>
    <p:sldId id="307" r:id="rId41"/>
    <p:sldId id="308" r:id="rId42"/>
    <p:sldId id="306" r:id="rId43"/>
    <p:sldId id="305" r:id="rId44"/>
    <p:sldId id="309" r:id="rId45"/>
    <p:sldId id="310" r:id="rId46"/>
    <p:sldId id="269" r:id="rId47"/>
    <p:sldId id="311" r:id="rId48"/>
    <p:sldId id="314" r:id="rId49"/>
    <p:sldId id="312" r:id="rId50"/>
    <p:sldId id="317" r:id="rId51"/>
    <p:sldId id="315" r:id="rId52"/>
    <p:sldId id="318" r:id="rId53"/>
    <p:sldId id="322" r:id="rId54"/>
    <p:sldId id="313" r:id="rId55"/>
    <p:sldId id="316" r:id="rId56"/>
    <p:sldId id="319"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A61202"/>
    <a:srgbClr val="BBDDE5"/>
    <a:srgbClr val="ACF4F4"/>
    <a:srgbClr val="003635"/>
    <a:srgbClr val="FF0D97"/>
    <a:srgbClr val="9EFF29"/>
    <a:srgbClr val="C80064"/>
    <a:srgbClr val="C33A1F"/>
    <a:srgbClr val="FF2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F533E96-F078-4B3D-A8F4-F1AF21EBC357}" type="slidenum">
              <a:rPr lang="en-US" smtClean="0"/>
              <a:t>6</a:t>
            </a:fld>
            <a:endParaRPr lang="en-US"/>
          </a:p>
        </p:txBody>
      </p:sp>
    </p:spTree>
    <p:extLst>
      <p:ext uri="{BB962C8B-B14F-4D97-AF65-F5344CB8AC3E}">
        <p14:creationId xmlns:p14="http://schemas.microsoft.com/office/powerpoint/2010/main" val="1571908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575" y="1452720"/>
            <a:ext cx="8229602" cy="899652"/>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64574" y="2344995"/>
            <a:ext cx="8222227" cy="678426"/>
          </a:xfrm>
        </p:spPr>
        <p:txBody>
          <a:bodyPr>
            <a:normAutofit/>
          </a:bodyPr>
          <a:lstStyle>
            <a:lvl1pPr marL="0" indent="0" algn="ctr">
              <a:buNone/>
              <a:defRPr sz="2800" b="0" i="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8480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9849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169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951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3009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2816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3602510"/>
            <a:ext cx="8075746" cy="1374345"/>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6" y="1311934"/>
            <a:ext cx="8398775" cy="1030759"/>
          </a:xfrm>
        </p:spPr>
        <p:txBody>
          <a:bodyPr>
            <a:normAutofit/>
          </a:bodyPr>
          <a:lstStyle>
            <a:lvl1pPr marL="0" indent="0" algn="r">
              <a:buNone/>
              <a:defRPr sz="2100">
                <a:solidFill>
                  <a:srgbClr val="00206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559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1" y="739290"/>
            <a:ext cx="809336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1" y="1311934"/>
            <a:ext cx="8093365" cy="3435863"/>
          </a:xfrm>
        </p:spPr>
        <p:txBody>
          <a:bodyPr/>
          <a:lstStyle>
            <a:lvl1pPr algn="l">
              <a:defRPr sz="21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54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395704"/>
            <a:ext cx="6413610" cy="687173"/>
          </a:xfrm>
          <a:noFill/>
        </p:spPr>
        <p:txBody>
          <a:bodyPr>
            <a:normAutofit/>
          </a:bodyPr>
          <a:lstStyle>
            <a:lvl1pPr algn="l">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197405"/>
            <a:ext cx="6413609" cy="3550391"/>
          </a:xfrm>
        </p:spPr>
        <p:txBody>
          <a:bodyPr/>
          <a:lstStyle>
            <a:lvl1pPr>
              <a:defRPr sz="21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24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2856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24762"/>
            <a:ext cx="839877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48965" y="1426463"/>
            <a:ext cx="4048424" cy="458115"/>
          </a:xfrm>
        </p:spPr>
        <p:txBody>
          <a:bodyPr anchor="b"/>
          <a:lstStyle>
            <a:lvl1pPr marL="0" indent="0" algn="ctr">
              <a:buNone/>
              <a:defRPr sz="1800" b="1">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48966" y="1884578"/>
            <a:ext cx="4048423" cy="2483309"/>
          </a:xfrm>
        </p:spPr>
        <p:txBody>
          <a:bodyPr/>
          <a:lstStyle>
            <a:lvl1pPr algn="ctr">
              <a:defRPr sz="1800">
                <a:solidFill>
                  <a:srgbClr val="002060"/>
                </a:solidFill>
              </a:defRPr>
            </a:lvl1pPr>
            <a:lvl2pPr algn="ctr">
              <a:defRPr sz="1500">
                <a:solidFill>
                  <a:srgbClr val="002060"/>
                </a:solidFill>
              </a:defRPr>
            </a:lvl2pPr>
            <a:lvl3pPr algn="ctr">
              <a:defRPr sz="1350">
                <a:solidFill>
                  <a:srgbClr val="002060"/>
                </a:solidFill>
              </a:defRPr>
            </a:lvl3pPr>
            <a:lvl4pPr algn="ctr">
              <a:defRPr sz="1200">
                <a:solidFill>
                  <a:srgbClr val="002060"/>
                </a:solidFill>
              </a:defRPr>
            </a:lvl4pPr>
            <a:lvl5pPr algn="ctr">
              <a:defRPr sz="1200">
                <a:solidFill>
                  <a:srgbClr val="002060"/>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12181"/>
            <a:ext cx="4225160" cy="479822"/>
          </a:xfrm>
        </p:spPr>
        <p:txBody>
          <a:bodyPr anchor="b"/>
          <a:lstStyle>
            <a:lvl1pPr marL="0" indent="0" algn="ctr">
              <a:buNone/>
              <a:defRPr sz="1800" b="1">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572001" y="1884578"/>
            <a:ext cx="4225159" cy="2483309"/>
          </a:xfrm>
        </p:spPr>
        <p:txBody>
          <a:bodyPr/>
          <a:lstStyle>
            <a:lvl1pPr algn="ctr">
              <a:defRPr sz="1800">
                <a:solidFill>
                  <a:srgbClr val="002060"/>
                </a:solidFill>
              </a:defRPr>
            </a:lvl1pPr>
            <a:lvl2pPr algn="ctr">
              <a:defRPr sz="1500">
                <a:solidFill>
                  <a:srgbClr val="002060"/>
                </a:solidFill>
              </a:defRPr>
            </a:lvl2pPr>
            <a:lvl3pPr algn="ctr">
              <a:defRPr sz="1350">
                <a:solidFill>
                  <a:srgbClr val="002060"/>
                </a:solidFill>
              </a:defRPr>
            </a:lvl3pPr>
            <a:lvl4pPr algn="ctr">
              <a:defRPr sz="1200">
                <a:solidFill>
                  <a:srgbClr val="002060"/>
                </a:solidFill>
              </a:defRPr>
            </a:lvl4pPr>
            <a:lvl5pPr algn="ctr">
              <a:defRPr sz="1200">
                <a:solidFill>
                  <a:srgbClr val="002060"/>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0288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2163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545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5832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8162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988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6873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3602510"/>
            <a:ext cx="8075746" cy="1374345"/>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6" y="1311934"/>
            <a:ext cx="8398775" cy="1030759"/>
          </a:xfrm>
        </p:spPr>
        <p:txBody>
          <a:bodyPr>
            <a:normAutofit/>
          </a:bodyPr>
          <a:lstStyle>
            <a:lvl1pPr marL="0" indent="0" algn="r">
              <a:buNone/>
              <a:defRPr sz="2100">
                <a:solidFill>
                  <a:srgbClr val="00206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7942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1" y="739290"/>
            <a:ext cx="809336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1" y="1311934"/>
            <a:ext cx="8093365" cy="3435863"/>
          </a:xfrm>
        </p:spPr>
        <p:txBody>
          <a:bodyPr/>
          <a:lstStyle>
            <a:lvl1pPr algn="l">
              <a:defRPr sz="21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3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395704"/>
            <a:ext cx="6413610" cy="687173"/>
          </a:xfrm>
          <a:noFill/>
        </p:spPr>
        <p:txBody>
          <a:bodyPr>
            <a:normAutofit/>
          </a:bodyPr>
          <a:lstStyle>
            <a:lvl1pPr algn="l">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197405"/>
            <a:ext cx="6413609" cy="3550391"/>
          </a:xfrm>
        </p:spPr>
        <p:txBody>
          <a:bodyPr/>
          <a:lstStyle>
            <a:lvl1pPr>
              <a:defRPr sz="21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8692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4641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2127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24762"/>
            <a:ext cx="839877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48965" y="1426463"/>
            <a:ext cx="4048424" cy="458115"/>
          </a:xfrm>
        </p:spPr>
        <p:txBody>
          <a:bodyPr anchor="b"/>
          <a:lstStyle>
            <a:lvl1pPr marL="0" indent="0" algn="ctr">
              <a:buNone/>
              <a:defRPr sz="1800" b="1">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48966" y="1884578"/>
            <a:ext cx="4048423" cy="2483309"/>
          </a:xfrm>
        </p:spPr>
        <p:txBody>
          <a:bodyPr/>
          <a:lstStyle>
            <a:lvl1pPr algn="ctr">
              <a:defRPr sz="1800">
                <a:solidFill>
                  <a:srgbClr val="002060"/>
                </a:solidFill>
              </a:defRPr>
            </a:lvl1pPr>
            <a:lvl2pPr algn="ctr">
              <a:defRPr sz="1500">
                <a:solidFill>
                  <a:srgbClr val="002060"/>
                </a:solidFill>
              </a:defRPr>
            </a:lvl2pPr>
            <a:lvl3pPr algn="ctr">
              <a:defRPr sz="1350">
                <a:solidFill>
                  <a:srgbClr val="002060"/>
                </a:solidFill>
              </a:defRPr>
            </a:lvl3pPr>
            <a:lvl4pPr algn="ctr">
              <a:defRPr sz="1200">
                <a:solidFill>
                  <a:srgbClr val="002060"/>
                </a:solidFill>
              </a:defRPr>
            </a:lvl4pPr>
            <a:lvl5pPr algn="ctr">
              <a:defRPr sz="1200">
                <a:solidFill>
                  <a:srgbClr val="002060"/>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12181"/>
            <a:ext cx="4225160" cy="479822"/>
          </a:xfrm>
        </p:spPr>
        <p:txBody>
          <a:bodyPr anchor="b"/>
          <a:lstStyle>
            <a:lvl1pPr marL="0" indent="0" algn="ctr">
              <a:buNone/>
              <a:defRPr sz="1800" b="1">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572001" y="1884578"/>
            <a:ext cx="4225159" cy="2483309"/>
          </a:xfrm>
        </p:spPr>
        <p:txBody>
          <a:bodyPr/>
          <a:lstStyle>
            <a:lvl1pPr algn="ctr">
              <a:defRPr sz="1800">
                <a:solidFill>
                  <a:srgbClr val="002060"/>
                </a:solidFill>
              </a:defRPr>
            </a:lvl1pPr>
            <a:lvl2pPr algn="ctr">
              <a:defRPr sz="1500">
                <a:solidFill>
                  <a:srgbClr val="002060"/>
                </a:solidFill>
              </a:defRPr>
            </a:lvl2pPr>
            <a:lvl3pPr algn="ctr">
              <a:defRPr sz="1350">
                <a:solidFill>
                  <a:srgbClr val="002060"/>
                </a:solidFill>
              </a:defRPr>
            </a:lvl3pPr>
            <a:lvl4pPr algn="ctr">
              <a:defRPr sz="1200">
                <a:solidFill>
                  <a:srgbClr val="002060"/>
                </a:solidFill>
              </a:defRPr>
            </a:lvl4pPr>
            <a:lvl5pPr algn="ctr">
              <a:defRPr sz="1200">
                <a:solidFill>
                  <a:srgbClr val="002060"/>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2640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2208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4045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3547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0997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1364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1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315" y="1880422"/>
            <a:ext cx="8251724" cy="1791928"/>
          </a:xfrm>
          <a:noFill/>
          <a:effectLst>
            <a:outerShdw blurRad="50800" dist="38100" dir="2700000" algn="tl" rotWithShape="0">
              <a:prstClr val="black">
                <a:alpha val="40000"/>
              </a:prstClr>
            </a:outerShdw>
          </a:effectLst>
        </p:spPr>
        <p:txBody>
          <a:bodyPr>
            <a:normAutofit/>
          </a:bodyPr>
          <a:lstStyle>
            <a:lvl1pPr algn="l">
              <a:defRPr sz="3600">
                <a:solidFill>
                  <a:srgbClr val="FF29FF"/>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16195" y="3694472"/>
            <a:ext cx="8288592" cy="678426"/>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703" y="320201"/>
            <a:ext cx="8259098" cy="763526"/>
          </a:xfrm>
        </p:spPr>
        <p:txBody>
          <a:bodyPr>
            <a:normAutofit/>
          </a:bodyPr>
          <a:lstStyle>
            <a:lvl1pPr algn="r">
              <a:defRPr sz="3600" baseline="0">
                <a:solidFill>
                  <a:srgbClr val="FF2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482213"/>
            <a:ext cx="8246070" cy="3380108"/>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89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9901" y="598265"/>
            <a:ext cx="6820294" cy="725349"/>
          </a:xfrm>
        </p:spPr>
        <p:txBody>
          <a:bodyPr>
            <a:normAutofit/>
          </a:bodyPr>
          <a:lstStyle>
            <a:lvl1pPr algn="l">
              <a:defRPr sz="3600">
                <a:solidFill>
                  <a:srgbClr val="FF2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013155" y="1408470"/>
            <a:ext cx="6843252" cy="330214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49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01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691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7943" y="293770"/>
            <a:ext cx="8093365" cy="763525"/>
          </a:xfrm>
        </p:spPr>
        <p:txBody>
          <a:bodyPr>
            <a:normAutofit/>
          </a:bodyPr>
          <a:lstStyle>
            <a:lvl1pPr algn="r">
              <a:defRPr sz="3600" baseline="0">
                <a:solidFill>
                  <a:srgbClr val="FF2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4076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1316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4076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1316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5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68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4" y="1050248"/>
            <a:ext cx="8259098" cy="763526"/>
          </a:xfrm>
        </p:spPr>
        <p:txBody>
          <a:bodyPr>
            <a:normAutofit/>
          </a:bodyPr>
          <a:lstStyle>
            <a:lvl1pPr algn="ctr">
              <a:defRPr sz="3600" baseline="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843548"/>
            <a:ext cx="8246070" cy="2934927"/>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6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53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046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627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53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32390" y="812381"/>
            <a:ext cx="4609619" cy="1790700"/>
          </a:xfrm>
        </p:spPr>
        <p:txBody>
          <a:bodyPr anchor="b">
            <a:normAutofit/>
          </a:bodyPr>
          <a:lstStyle>
            <a:lvl1pPr algn="ctr">
              <a:defRPr sz="4050"/>
            </a:lvl1pPr>
          </a:lstStyle>
          <a:p>
            <a:r>
              <a:rPr lang="el-GR"/>
              <a:t>Στυλ κύριου τίτλου</a:t>
            </a:r>
            <a:endParaRPr lang="en-US" dirty="0"/>
          </a:p>
        </p:txBody>
      </p:sp>
      <p:sp>
        <p:nvSpPr>
          <p:cNvPr id="3" name="Subtitle 2"/>
          <p:cNvSpPr>
            <a:spLocks noGrp="1"/>
          </p:cNvSpPr>
          <p:nvPr>
            <p:ph type="subTitle" idx="1"/>
          </p:nvPr>
        </p:nvSpPr>
        <p:spPr>
          <a:xfrm>
            <a:off x="4432390" y="2672137"/>
            <a:ext cx="4609619"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2047501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155125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321922" y="1282304"/>
            <a:ext cx="6188665" cy="2139553"/>
          </a:xfrm>
        </p:spPr>
        <p:txBody>
          <a:bodyPr anchor="b">
            <a:normAutofit/>
          </a:bodyPr>
          <a:lstStyle>
            <a:lvl1pPr algn="l">
              <a:defRPr sz="4050"/>
            </a:lvl1pPr>
          </a:lstStyle>
          <a:p>
            <a:r>
              <a:rPr lang="el-GR"/>
              <a:t>Στυλ κύριου τίτλου</a:t>
            </a:r>
            <a:endParaRPr lang="en-US" dirty="0"/>
          </a:p>
        </p:txBody>
      </p:sp>
      <p:sp>
        <p:nvSpPr>
          <p:cNvPr id="3" name="Text Placeholder 2"/>
          <p:cNvSpPr>
            <a:spLocks noGrp="1"/>
          </p:cNvSpPr>
          <p:nvPr>
            <p:ph type="body" idx="1"/>
          </p:nvPr>
        </p:nvSpPr>
        <p:spPr>
          <a:xfrm>
            <a:off x="2321922" y="3442098"/>
            <a:ext cx="6188665"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2612461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2321923" y="1369219"/>
            <a:ext cx="3154680" cy="326350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566410" y="1369219"/>
            <a:ext cx="3223260" cy="326350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1070651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321923" y="264047"/>
            <a:ext cx="6467747" cy="994172"/>
          </a:xfrm>
        </p:spPr>
        <p:txBody>
          <a:bodyPr/>
          <a:lstStyle/>
          <a:p>
            <a:r>
              <a:rPr lang="el-GR"/>
              <a:t>Στυλ κύριου τίτλου</a:t>
            </a:r>
            <a:endParaRPr lang="en-US"/>
          </a:p>
        </p:txBody>
      </p:sp>
      <p:sp>
        <p:nvSpPr>
          <p:cNvPr id="3" name="Text Placeholder 2"/>
          <p:cNvSpPr>
            <a:spLocks noGrp="1"/>
          </p:cNvSpPr>
          <p:nvPr>
            <p:ph type="body" idx="1"/>
          </p:nvPr>
        </p:nvSpPr>
        <p:spPr>
          <a:xfrm>
            <a:off x="2321921" y="1251075"/>
            <a:ext cx="32918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Content Placeholder 3"/>
          <p:cNvSpPr>
            <a:spLocks noGrp="1"/>
          </p:cNvSpPr>
          <p:nvPr>
            <p:ph sz="half" idx="2"/>
          </p:nvPr>
        </p:nvSpPr>
        <p:spPr>
          <a:xfrm>
            <a:off x="2321921" y="1869009"/>
            <a:ext cx="3291840" cy="2763441"/>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5701938" y="1251075"/>
            <a:ext cx="308773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Content Placeholder 5"/>
          <p:cNvSpPr>
            <a:spLocks noGrp="1"/>
          </p:cNvSpPr>
          <p:nvPr>
            <p:ph sz="quarter" idx="4"/>
          </p:nvPr>
        </p:nvSpPr>
        <p:spPr>
          <a:xfrm>
            <a:off x="5701938" y="1869009"/>
            <a:ext cx="3087733" cy="2763441"/>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363033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4154" y="406537"/>
            <a:ext cx="6261734" cy="725349"/>
          </a:xfrm>
        </p:spPr>
        <p:txBody>
          <a:bodyPr>
            <a:normAutofit/>
          </a:bodyPr>
          <a:lstStyle>
            <a:lvl1pPr algn="l">
              <a:defRPr sz="3600">
                <a:solidFill>
                  <a:schemeClr val="bg2">
                    <a:lumMod val="5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11362" y="1143000"/>
            <a:ext cx="6282812" cy="3545497"/>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554576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1250738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321923" y="348853"/>
            <a:ext cx="2324985" cy="1200150"/>
          </a:xfrm>
        </p:spPr>
        <p:txBody>
          <a:bodyPr anchor="ctr"/>
          <a:lstStyle>
            <a:lvl1pPr>
              <a:defRPr sz="2400"/>
            </a:lvl1pPr>
          </a:lstStyle>
          <a:p>
            <a:r>
              <a:rPr lang="el-GR"/>
              <a:t>Στυλ κύριου τίτλου</a:t>
            </a:r>
            <a:endParaRPr lang="en-US" dirty="0"/>
          </a:p>
        </p:txBody>
      </p:sp>
      <p:sp>
        <p:nvSpPr>
          <p:cNvPr id="3" name="Content Placeholder 2"/>
          <p:cNvSpPr>
            <a:spLocks noGrp="1"/>
          </p:cNvSpPr>
          <p:nvPr>
            <p:ph idx="1"/>
          </p:nvPr>
        </p:nvSpPr>
        <p:spPr>
          <a:xfrm>
            <a:off x="4761412" y="348853"/>
            <a:ext cx="4028258" cy="40528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Text Placeholder 3"/>
          <p:cNvSpPr>
            <a:spLocks noGrp="1"/>
          </p:cNvSpPr>
          <p:nvPr>
            <p:ph type="body" sz="half" idx="2"/>
          </p:nvPr>
        </p:nvSpPr>
        <p:spPr>
          <a:xfrm>
            <a:off x="2321923" y="1549004"/>
            <a:ext cx="232498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2449297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321923" y="342900"/>
            <a:ext cx="2008415" cy="1200150"/>
          </a:xfrm>
        </p:spPr>
        <p:txBody>
          <a:bodyPr anchor="ctr"/>
          <a:lstStyle>
            <a:lvl1pPr>
              <a:defRPr sz="2400"/>
            </a:lvl1pPr>
          </a:lstStyle>
          <a:p>
            <a:r>
              <a:rPr lang="el-GR"/>
              <a:t>Στυλ κύριου τίτλου</a:t>
            </a:r>
            <a:endParaRPr lang="en-US" dirty="0"/>
          </a:p>
        </p:txBody>
      </p:sp>
      <p:sp>
        <p:nvSpPr>
          <p:cNvPr id="3" name="Picture Placeholder 2"/>
          <p:cNvSpPr>
            <a:spLocks noGrp="1"/>
          </p:cNvSpPr>
          <p:nvPr>
            <p:ph type="pic" idx="1"/>
          </p:nvPr>
        </p:nvSpPr>
        <p:spPr>
          <a:xfrm>
            <a:off x="4432390" y="342900"/>
            <a:ext cx="435728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a:p>
        </p:txBody>
      </p:sp>
      <p:sp>
        <p:nvSpPr>
          <p:cNvPr id="4" name="Text Placeholder 3"/>
          <p:cNvSpPr>
            <a:spLocks noGrp="1"/>
          </p:cNvSpPr>
          <p:nvPr>
            <p:ph type="body" sz="half" idx="2"/>
          </p:nvPr>
        </p:nvSpPr>
        <p:spPr>
          <a:xfrm>
            <a:off x="2321923" y="1543050"/>
            <a:ext cx="200841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276D79ED-3FA7-4EF8-964B-EB8BCFAB02F8}"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val="3224602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3602510"/>
            <a:ext cx="8075746" cy="1374345"/>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6" y="1311934"/>
            <a:ext cx="8398775" cy="1030759"/>
          </a:xfrm>
        </p:spPr>
        <p:txBody>
          <a:bodyPr>
            <a:normAutofit/>
          </a:bodyPr>
          <a:lstStyle>
            <a:lvl1pPr marL="0" indent="0" algn="r">
              <a:buNone/>
              <a:defRPr sz="2100">
                <a:solidFill>
                  <a:srgbClr val="00206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709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1" y="739290"/>
            <a:ext cx="809336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1" y="1311934"/>
            <a:ext cx="8093365" cy="3435863"/>
          </a:xfrm>
        </p:spPr>
        <p:txBody>
          <a:bodyPr/>
          <a:lstStyle>
            <a:lvl1pPr algn="l">
              <a:defRPr sz="21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225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395704"/>
            <a:ext cx="6413610" cy="687173"/>
          </a:xfrm>
          <a:noFill/>
        </p:spPr>
        <p:txBody>
          <a:bodyPr>
            <a:normAutofit/>
          </a:bodyPr>
          <a:lstStyle>
            <a:lvl1pPr algn="l">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197405"/>
            <a:ext cx="6413609" cy="3550391"/>
          </a:xfrm>
        </p:spPr>
        <p:txBody>
          <a:bodyPr/>
          <a:lstStyle>
            <a:lvl1pPr>
              <a:defRPr sz="21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2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172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733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24762"/>
            <a:ext cx="839877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48965" y="1426463"/>
            <a:ext cx="4048424" cy="458115"/>
          </a:xfrm>
        </p:spPr>
        <p:txBody>
          <a:bodyPr anchor="b"/>
          <a:lstStyle>
            <a:lvl1pPr marL="0" indent="0" algn="ctr">
              <a:buNone/>
              <a:defRPr sz="1800" b="1">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48966" y="1884578"/>
            <a:ext cx="4048423" cy="2483309"/>
          </a:xfrm>
        </p:spPr>
        <p:txBody>
          <a:bodyPr/>
          <a:lstStyle>
            <a:lvl1pPr algn="ctr">
              <a:defRPr sz="1800">
                <a:solidFill>
                  <a:srgbClr val="002060"/>
                </a:solidFill>
              </a:defRPr>
            </a:lvl1pPr>
            <a:lvl2pPr algn="ctr">
              <a:defRPr sz="1500">
                <a:solidFill>
                  <a:srgbClr val="002060"/>
                </a:solidFill>
              </a:defRPr>
            </a:lvl2pPr>
            <a:lvl3pPr algn="ctr">
              <a:defRPr sz="1350">
                <a:solidFill>
                  <a:srgbClr val="002060"/>
                </a:solidFill>
              </a:defRPr>
            </a:lvl3pPr>
            <a:lvl4pPr algn="ctr">
              <a:defRPr sz="1200">
                <a:solidFill>
                  <a:srgbClr val="002060"/>
                </a:solidFill>
              </a:defRPr>
            </a:lvl4pPr>
            <a:lvl5pPr algn="ctr">
              <a:defRPr sz="1200">
                <a:solidFill>
                  <a:srgbClr val="002060"/>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12181"/>
            <a:ext cx="4225160" cy="479822"/>
          </a:xfrm>
        </p:spPr>
        <p:txBody>
          <a:bodyPr anchor="b"/>
          <a:lstStyle>
            <a:lvl1pPr marL="0" indent="0" algn="ctr">
              <a:buNone/>
              <a:defRPr sz="1800" b="1">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572001" y="1884578"/>
            <a:ext cx="4225159" cy="2483309"/>
          </a:xfrm>
        </p:spPr>
        <p:txBody>
          <a:bodyPr/>
          <a:lstStyle>
            <a:lvl1pPr algn="ctr">
              <a:defRPr sz="1800">
                <a:solidFill>
                  <a:srgbClr val="002060"/>
                </a:solidFill>
              </a:defRPr>
            </a:lvl1pPr>
            <a:lvl2pPr algn="ctr">
              <a:defRPr sz="1500">
                <a:solidFill>
                  <a:srgbClr val="002060"/>
                </a:solidFill>
              </a:defRPr>
            </a:lvl2pPr>
            <a:lvl3pPr algn="ctr">
              <a:defRPr sz="1350">
                <a:solidFill>
                  <a:srgbClr val="002060"/>
                </a:solidFill>
              </a:defRPr>
            </a:lvl3pPr>
            <a:lvl4pPr algn="ctr">
              <a:defRPr sz="1200">
                <a:solidFill>
                  <a:srgbClr val="002060"/>
                </a:solidFill>
              </a:defRPr>
            </a:lvl4pPr>
            <a:lvl5pPr algn="ctr">
              <a:defRPr sz="1200">
                <a:solidFill>
                  <a:srgbClr val="002060"/>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3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639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125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257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268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046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844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2571750"/>
            <a:ext cx="7635250" cy="137434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350110"/>
            <a:ext cx="8093365" cy="1221640"/>
          </a:xfrm>
        </p:spPr>
        <p:txBody>
          <a:bodyPr>
            <a:normAutofit/>
          </a:bodyPr>
          <a:lstStyle>
            <a:lvl1pPr marL="0" indent="0" algn="r">
              <a:buNone/>
              <a:defRPr sz="2800" b="0" i="0">
                <a:solidFill>
                  <a:srgbClr val="FE92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29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30"/>
          </a:xfrm>
        </p:spPr>
        <p:txBody>
          <a:bodyPr>
            <a:normAutofit/>
          </a:bodyPr>
          <a:lstStyle>
            <a:lvl1pPr algn="r">
              <a:defRPr sz="3600" baseline="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712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015" y="433880"/>
            <a:ext cx="6566315" cy="572644"/>
          </a:xfrm>
        </p:spPr>
        <p:txBody>
          <a:bodyPr>
            <a:normAutofit/>
          </a:bodyPr>
          <a:lstStyle>
            <a:lvl1pPr algn="l">
              <a:defRPr sz="360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976015" y="1044700"/>
            <a:ext cx="656631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14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17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601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7940659" cy="763525"/>
          </a:xfrm>
        </p:spPr>
        <p:txBody>
          <a:bodyPr>
            <a:normAutofit/>
          </a:bodyPr>
          <a:lstStyle>
            <a:lvl1pPr algn="r">
              <a:defRPr sz="3600" baseline="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8110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8110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295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515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658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229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653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83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id="{4DB05613-D0E8-46FD-856A-ADC6FBAA3F9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625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2571750"/>
            <a:ext cx="7635250" cy="137434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350110"/>
            <a:ext cx="8093365" cy="1221640"/>
          </a:xfrm>
        </p:spPr>
        <p:txBody>
          <a:bodyPr>
            <a:normAutofit/>
          </a:bodyPr>
          <a:lstStyle>
            <a:lvl1pPr marL="0" indent="0" algn="r">
              <a:buNone/>
              <a:defRPr sz="2800" b="0" i="0">
                <a:solidFill>
                  <a:srgbClr val="FE92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428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30"/>
          </a:xfrm>
        </p:spPr>
        <p:txBody>
          <a:bodyPr>
            <a:normAutofit/>
          </a:bodyPr>
          <a:lstStyle>
            <a:lvl1pPr algn="r">
              <a:defRPr sz="3600" baseline="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05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986942"/>
            <a:ext cx="8093365" cy="763525"/>
          </a:xfrm>
        </p:spPr>
        <p:txBody>
          <a:bodyPr>
            <a:normAutofit/>
          </a:bodyPr>
          <a:lstStyle>
            <a:lvl1pPr algn="ctr">
              <a:defRPr sz="3600" baseline="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766120"/>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238517"/>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766120"/>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238517"/>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015" y="433880"/>
            <a:ext cx="6566315" cy="572644"/>
          </a:xfrm>
        </p:spPr>
        <p:txBody>
          <a:bodyPr>
            <a:normAutofit/>
          </a:bodyPr>
          <a:lstStyle>
            <a:lvl1pPr algn="l">
              <a:defRPr sz="360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976015" y="1044700"/>
            <a:ext cx="656631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68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9817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394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7940659" cy="763525"/>
          </a:xfrm>
        </p:spPr>
        <p:txBody>
          <a:bodyPr>
            <a:normAutofit/>
          </a:bodyPr>
          <a:lstStyle>
            <a:lvl1pPr algn="r">
              <a:defRPr sz="3600" baseline="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8110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8110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484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2850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659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46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26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096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id="{4DB05613-D0E8-46FD-856A-ADC6FBAA3F9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69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5" y="3602509"/>
            <a:ext cx="6108200" cy="801701"/>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Subtitle 2"/>
          <p:cNvSpPr>
            <a:spLocks noGrp="1"/>
          </p:cNvSpPr>
          <p:nvPr>
            <p:ph type="subTitle" idx="1"/>
          </p:nvPr>
        </p:nvSpPr>
        <p:spPr>
          <a:xfrm>
            <a:off x="754375" y="4404210"/>
            <a:ext cx="6108201" cy="572644"/>
          </a:xfrm>
        </p:spPr>
        <p:txBody>
          <a:bodyPr>
            <a:normAutofit/>
          </a:bodyPr>
          <a:lstStyle>
            <a:lvl1pPr marL="0" indent="0" algn="r">
              <a:buNone/>
              <a:defRPr sz="2100">
                <a:solidFill>
                  <a:srgbClr val="FF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12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1" y="739290"/>
            <a:ext cx="8093365" cy="572644"/>
          </a:xfrm>
        </p:spPr>
        <p:txBody>
          <a:bodyPr>
            <a:normAutofit/>
          </a:bodyPr>
          <a:lstStyle>
            <a:lvl1pPr algn="l">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1" y="1311934"/>
            <a:ext cx="8093365" cy="3435863"/>
          </a:xfrm>
        </p:spPr>
        <p:txBody>
          <a:bodyPr/>
          <a:lstStyle>
            <a:lvl1pPr algn="l">
              <a:defRPr sz="21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383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395704"/>
            <a:ext cx="6413610" cy="687173"/>
          </a:xfrm>
          <a:noFill/>
        </p:spPr>
        <p:txBody>
          <a:bodyPr>
            <a:normAutofit/>
          </a:bodyPr>
          <a:lstStyle>
            <a:lvl1pPr algn="l">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197405"/>
            <a:ext cx="6413609" cy="3550391"/>
          </a:xfrm>
        </p:spPr>
        <p:txBody>
          <a:bodyPr/>
          <a:lstStyle>
            <a:lvl1pPr>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4050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272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542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24762"/>
            <a:ext cx="8398775" cy="572644"/>
          </a:xfrm>
        </p:spPr>
        <p:txBody>
          <a:bodyPr>
            <a:normAutofit/>
          </a:bodyPr>
          <a:lstStyle>
            <a:lvl1pPr algn="l">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48965" y="1426463"/>
            <a:ext cx="4048424" cy="458115"/>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48966" y="1884578"/>
            <a:ext cx="4048423" cy="2483309"/>
          </a:xfrm>
        </p:spPr>
        <p:txBody>
          <a:bodyPr/>
          <a:lstStyle>
            <a:lvl1pPr algn="ctr">
              <a:defRPr sz="1800">
                <a:solidFill>
                  <a:schemeClr val="bg1"/>
                </a:solidFill>
              </a:defRPr>
            </a:lvl1pPr>
            <a:lvl2pPr algn="ctr">
              <a:defRPr sz="1500">
                <a:solidFill>
                  <a:schemeClr val="bg1"/>
                </a:solidFill>
              </a:defRPr>
            </a:lvl2pPr>
            <a:lvl3pPr algn="ctr">
              <a:defRPr sz="1350">
                <a:solidFill>
                  <a:schemeClr val="bg1"/>
                </a:solidFill>
              </a:defRPr>
            </a:lvl3pPr>
            <a:lvl4pPr algn="ctr">
              <a:defRPr sz="1200">
                <a:solidFill>
                  <a:schemeClr val="bg1"/>
                </a:solidFill>
              </a:defRPr>
            </a:lvl4pPr>
            <a:lvl5pPr algn="ctr">
              <a:defRPr sz="1200">
                <a:solidFill>
                  <a:schemeClr val="bg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12181"/>
            <a:ext cx="4225160" cy="479822"/>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572001" y="1884578"/>
            <a:ext cx="4225159" cy="2483309"/>
          </a:xfrm>
        </p:spPr>
        <p:txBody>
          <a:bodyPr/>
          <a:lstStyle>
            <a:lvl1pPr algn="ctr">
              <a:defRPr sz="1800">
                <a:solidFill>
                  <a:schemeClr val="bg1"/>
                </a:solidFill>
              </a:defRPr>
            </a:lvl1pPr>
            <a:lvl2pPr algn="ctr">
              <a:defRPr sz="1500">
                <a:solidFill>
                  <a:schemeClr val="bg1"/>
                </a:solidFill>
              </a:defRPr>
            </a:lvl2pPr>
            <a:lvl3pPr algn="ctr">
              <a:defRPr sz="1350">
                <a:solidFill>
                  <a:schemeClr val="bg1"/>
                </a:solidFill>
              </a:defRPr>
            </a:lvl3pPr>
            <a:lvl4pPr algn="ctr">
              <a:defRPr sz="1200">
                <a:solidFill>
                  <a:schemeClr val="bg1"/>
                </a:solidFill>
              </a:defRPr>
            </a:lvl4pPr>
            <a:lvl5pPr algn="ctr">
              <a:defRPr sz="1200">
                <a:solidFill>
                  <a:schemeClr val="bg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20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4486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956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6548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3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25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2336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2915336"/>
            <a:ext cx="7635250" cy="1145288"/>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1884578"/>
            <a:ext cx="7940660" cy="916230"/>
          </a:xfrm>
        </p:spPr>
        <p:txBody>
          <a:bodyPr>
            <a:normAutofit/>
          </a:bodyPr>
          <a:lstStyle>
            <a:lvl1pPr marL="0" indent="0" algn="r">
              <a:buNone/>
              <a:defRPr sz="21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8481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1" y="281175"/>
            <a:ext cx="809336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1" y="1197406"/>
            <a:ext cx="8093365" cy="3550391"/>
          </a:xfrm>
        </p:spPr>
        <p:txBody>
          <a:bodyPr/>
          <a:lstStyle>
            <a:lvl1pPr algn="l">
              <a:defRPr sz="21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5606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2" y="395704"/>
            <a:ext cx="6719019" cy="687173"/>
          </a:xfrm>
          <a:noFill/>
        </p:spPr>
        <p:txBody>
          <a:bodyPr>
            <a:normAutofit/>
          </a:bodyPr>
          <a:lstStyle>
            <a:lvl1pPr algn="l">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1" y="1197405"/>
            <a:ext cx="6719018" cy="3550391"/>
          </a:xfrm>
        </p:spPr>
        <p:txBody>
          <a:bodyPr/>
          <a:lstStyle>
            <a:lvl1pPr>
              <a:defRPr sz="2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139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328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1082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39877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48965" y="1311934"/>
            <a:ext cx="4048424" cy="458115"/>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48966" y="1770049"/>
            <a:ext cx="4048423" cy="2483309"/>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297652"/>
            <a:ext cx="4225160" cy="479822"/>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572001" y="1770049"/>
            <a:ext cx="4225159" cy="2483309"/>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0784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825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34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627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35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2133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21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2915336"/>
            <a:ext cx="7635250" cy="1145288"/>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1884578"/>
            <a:ext cx="7940660" cy="916230"/>
          </a:xfrm>
        </p:spPr>
        <p:txBody>
          <a:bodyPr>
            <a:normAutofit/>
          </a:bodyPr>
          <a:lstStyle>
            <a:lvl1pPr marL="0" indent="0" algn="r">
              <a:buNone/>
              <a:defRPr sz="21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654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1" y="281175"/>
            <a:ext cx="809336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1" y="1197406"/>
            <a:ext cx="8093365" cy="3550391"/>
          </a:xfrm>
        </p:spPr>
        <p:txBody>
          <a:bodyPr/>
          <a:lstStyle>
            <a:lvl1pPr algn="l">
              <a:defRPr sz="21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956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2" y="395704"/>
            <a:ext cx="6719019" cy="687173"/>
          </a:xfrm>
          <a:noFill/>
        </p:spPr>
        <p:txBody>
          <a:bodyPr>
            <a:normAutofit/>
          </a:bodyPr>
          <a:lstStyle>
            <a:lvl1pPr algn="l">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1" y="1197405"/>
            <a:ext cx="6719018" cy="3550391"/>
          </a:xfrm>
        </p:spPr>
        <p:txBody>
          <a:bodyPr/>
          <a:lstStyle>
            <a:lvl1pPr>
              <a:defRPr sz="2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1281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154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7453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398775" cy="572644"/>
          </a:xfrm>
        </p:spPr>
        <p:txBody>
          <a:bodyPr>
            <a:normAutofit/>
          </a:bodyPr>
          <a:lstStyle>
            <a:lvl1pPr algn="r">
              <a:defRPr sz="27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48965" y="1311934"/>
            <a:ext cx="4048424" cy="458115"/>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48966" y="1770049"/>
            <a:ext cx="4048423" cy="2483309"/>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297652"/>
            <a:ext cx="4225160" cy="479822"/>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572001" y="1770049"/>
            <a:ext cx="4225159" cy="2483309"/>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38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9.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8.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2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2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49435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8655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prstClr val="white">
                    <a:lumMod val="65000"/>
                  </a:prstClr>
                </a:solidFill>
              </a:rPr>
              <a:t>This presentation uses a free template provided by FPPT.com</a:t>
            </a:r>
          </a:p>
          <a:p>
            <a:r>
              <a:rPr lang="en-US" sz="1400" dirty="0">
                <a:solidFill>
                  <a:prstClr val="white">
                    <a:lumMod val="65000"/>
                  </a:prstClr>
                </a:solidFill>
              </a:rPr>
              <a:t>www.free-power-point-templates.com</a:t>
            </a:r>
          </a:p>
        </p:txBody>
      </p:sp>
    </p:spTree>
    <p:extLst>
      <p:ext uri="{BB962C8B-B14F-4D97-AF65-F5344CB8AC3E}">
        <p14:creationId xmlns:p14="http://schemas.microsoft.com/office/powerpoint/2010/main" val="28917436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1923" y="313033"/>
            <a:ext cx="6467747" cy="994172"/>
          </a:xfrm>
          <a:prstGeom prst="rect">
            <a:avLst/>
          </a:prstGeom>
        </p:spPr>
        <p:txBody>
          <a:bodyPr vert="horz" lIns="91440" tIns="45720" rIns="91440" bIns="45720" rtlCol="0" anchor="ctr">
            <a:normAutofit/>
          </a:bodyPr>
          <a:lstStyle/>
          <a:p>
            <a:r>
              <a:rPr lang="el-GR"/>
              <a:t>Στυλ κύριου τίτλου</a:t>
            </a:r>
            <a:endParaRPr lang="en-US"/>
          </a:p>
        </p:txBody>
      </p:sp>
      <p:sp>
        <p:nvSpPr>
          <p:cNvPr id="3" name="Text Placeholder 2"/>
          <p:cNvSpPr>
            <a:spLocks noGrp="1"/>
          </p:cNvSpPr>
          <p:nvPr>
            <p:ph type="body" idx="1"/>
          </p:nvPr>
        </p:nvSpPr>
        <p:spPr>
          <a:xfrm>
            <a:off x="2321923" y="1381397"/>
            <a:ext cx="6467747" cy="32905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21923" y="4767262"/>
            <a:ext cx="1637756" cy="273844"/>
          </a:xfrm>
          <a:prstGeom prst="rect">
            <a:avLst/>
          </a:prstGeom>
        </p:spPr>
        <p:txBody>
          <a:bodyPr vert="horz" lIns="91440" tIns="45720" rIns="91440" bIns="45720" rtlCol="0" anchor="ctr"/>
          <a:lstStyle>
            <a:lvl1pPr algn="l">
              <a:defRPr sz="900">
                <a:solidFill>
                  <a:srgbClr val="0C0A18"/>
                </a:solidFill>
              </a:defRPr>
            </a:lvl1pPr>
          </a:lstStyle>
          <a:p>
            <a:fld id="{276D79ED-3FA7-4EF8-964B-EB8BCFAB02F8}" type="datetimeFigureOut">
              <a:rPr lang="en-US" smtClean="0"/>
              <a:pPr/>
              <a:t>12/11/2020</a:t>
            </a:fld>
            <a:endParaRPr lang="en-US"/>
          </a:p>
        </p:txBody>
      </p:sp>
      <p:sp>
        <p:nvSpPr>
          <p:cNvPr id="5" name="Footer Placeholder 4"/>
          <p:cNvSpPr>
            <a:spLocks noGrp="1"/>
          </p:cNvSpPr>
          <p:nvPr>
            <p:ph type="ftr" sz="quarter" idx="3"/>
          </p:nvPr>
        </p:nvSpPr>
        <p:spPr>
          <a:xfrm>
            <a:off x="4432390" y="4767262"/>
            <a:ext cx="2456633" cy="273844"/>
          </a:xfrm>
          <a:prstGeom prst="rect">
            <a:avLst/>
          </a:prstGeom>
        </p:spPr>
        <p:txBody>
          <a:bodyPr vert="horz" lIns="91440" tIns="45720" rIns="91440" bIns="45720" rtlCol="0" anchor="ctr"/>
          <a:lstStyle>
            <a:lvl1pPr algn="ctr">
              <a:defRPr sz="900">
                <a:solidFill>
                  <a:srgbClr val="0C0A18"/>
                </a:solidFill>
              </a:defRPr>
            </a:lvl1pPr>
          </a:lstStyle>
          <a:p>
            <a:endParaRPr lang="en-US"/>
          </a:p>
        </p:txBody>
      </p:sp>
      <p:sp>
        <p:nvSpPr>
          <p:cNvPr id="6" name="Slide Number Placeholder 5"/>
          <p:cNvSpPr>
            <a:spLocks noGrp="1"/>
          </p:cNvSpPr>
          <p:nvPr>
            <p:ph type="sldNum" sz="quarter" idx="4"/>
          </p:nvPr>
        </p:nvSpPr>
        <p:spPr>
          <a:xfrm>
            <a:off x="7361736" y="4767263"/>
            <a:ext cx="1427935" cy="273844"/>
          </a:xfrm>
          <a:prstGeom prst="rect">
            <a:avLst/>
          </a:prstGeom>
        </p:spPr>
        <p:txBody>
          <a:bodyPr vert="horz" lIns="91440" tIns="45720" rIns="91440" bIns="45720" rtlCol="0" anchor="ctr"/>
          <a:lstStyle>
            <a:lvl1pPr algn="r">
              <a:defRPr sz="900">
                <a:solidFill>
                  <a:srgbClr val="0C0A18"/>
                </a:solidFill>
              </a:defRPr>
            </a:lvl1pPr>
          </a:lstStyle>
          <a:p>
            <a:fld id="{C6F12CB2-7F2C-47B9-AE70-22A94B49F233}" type="slidenum">
              <a:rPr lang="en-US" smtClean="0"/>
              <a:pPr/>
              <a:t>‹#›</a:t>
            </a:fld>
            <a:endParaRPr lang="en-US"/>
          </a:p>
        </p:txBody>
      </p:sp>
      <p:pic>
        <p:nvPicPr>
          <p:cNvPr id="7" name="Picture 6"/>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rot="16200000">
            <a:off x="-561517" y="3762833"/>
            <a:ext cx="852674" cy="270360"/>
          </a:xfrm>
          <a:prstGeom prst="rect">
            <a:avLst/>
          </a:prstGeom>
        </p:spPr>
      </p:pic>
      <p:sp>
        <p:nvSpPr>
          <p:cNvPr id="8" name="TextBox 7"/>
          <p:cNvSpPr txBox="1"/>
          <p:nvPr userDrawn="1"/>
        </p:nvSpPr>
        <p:spPr>
          <a:xfrm rot="16200000">
            <a:off x="-1515003" y="1915408"/>
            <a:ext cx="2743200" cy="369332"/>
          </a:xfrm>
          <a:prstGeom prst="rect">
            <a:avLst/>
          </a:prstGeom>
          <a:noFill/>
        </p:spPr>
        <p:txBody>
          <a:bodyPr wrap="square" rtlCol="0" anchor="ctr">
            <a:spAutoFit/>
          </a:bodyPr>
          <a:lstStyle/>
          <a:p>
            <a:r>
              <a:rPr lang="bs-Latn-BA" sz="900" dirty="0">
                <a:solidFill>
                  <a:prstClr val="white">
                    <a:lumMod val="65000"/>
                  </a:prstClr>
                </a:solidFill>
              </a:rPr>
              <a:t>Find more PowerPoint templates on pptmag.com!</a:t>
            </a:r>
            <a:endParaRPr lang="en-US" sz="900" dirty="0">
              <a:solidFill>
                <a:prstClr val="white">
                  <a:lumMod val="65000"/>
                </a:prstClr>
              </a:solidFill>
            </a:endParaRPr>
          </a:p>
        </p:txBody>
      </p:sp>
    </p:spTree>
    <p:extLst>
      <p:ext uri="{BB962C8B-B14F-4D97-AF65-F5344CB8AC3E}">
        <p14:creationId xmlns:p14="http://schemas.microsoft.com/office/powerpoint/2010/main" val="23629004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xStyles>
    <p:titleStyle>
      <a:lvl1pPr algn="ctr" defTabSz="685800" rtl="0" eaLnBrk="1" latinLnBrk="0" hangingPunct="1">
        <a:lnSpc>
          <a:spcPct val="90000"/>
        </a:lnSpc>
        <a:spcBef>
          <a:spcPct val="0"/>
        </a:spcBef>
        <a:buNone/>
        <a:defRPr sz="3300" b="1" kern="1200">
          <a:solidFill>
            <a:srgbClr val="0C0A18"/>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C0A18"/>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C0A18"/>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C0A18"/>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C0A18"/>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C0A1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4806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
        <p:nvSpPr>
          <p:cNvPr id="7" name="TextBox 6">
            <a:extLst>
              <a:ext uri="{FF2B5EF4-FFF2-40B4-BE49-F238E27FC236}">
                <a16:creationId xmlns:a16="http://schemas.microsoft.com/office/drawing/2014/main" id="{05E04209-DEBC-40FA-987E-F4B99B2DC4D2}"/>
              </a:ext>
            </a:extLst>
          </p:cNvPr>
          <p:cNvSpPr txBox="1"/>
          <p:nvPr userDrawn="1"/>
        </p:nvSpPr>
        <p:spPr>
          <a:xfrm>
            <a:off x="-9150" y="5213747"/>
            <a:ext cx="8389625" cy="523220"/>
          </a:xfrm>
          <a:prstGeom prst="rect">
            <a:avLst/>
          </a:prstGeom>
          <a:noFill/>
        </p:spPr>
        <p:txBody>
          <a:bodyPr wrap="square" rtlCol="0">
            <a:spAutoFit/>
          </a:bodyPr>
          <a:lstStyle/>
          <a:p>
            <a:r>
              <a:rPr lang="en-US" sz="1400">
                <a:solidFill>
                  <a:prstClr val="white">
                    <a:lumMod val="65000"/>
                  </a:prstClr>
                </a:solidFill>
              </a:rPr>
              <a:t>This presentation uses a free template provided by FPPT.com</a:t>
            </a:r>
          </a:p>
          <a:p>
            <a:r>
              <a:rPr lang="en-US" sz="1400">
                <a:solidFill>
                  <a:prstClr val="white">
                    <a:lumMod val="65000"/>
                  </a:prstClr>
                </a:solidFill>
              </a:rPr>
              <a:t>www.free-power-point-templates.com</a:t>
            </a:r>
          </a:p>
        </p:txBody>
      </p:sp>
    </p:spTree>
    <p:extLst>
      <p:ext uri="{BB962C8B-B14F-4D97-AF65-F5344CB8AC3E}">
        <p14:creationId xmlns:p14="http://schemas.microsoft.com/office/powerpoint/2010/main" val="268960540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
        <p:nvSpPr>
          <p:cNvPr id="7" name="TextBox 6">
            <a:extLst>
              <a:ext uri="{FF2B5EF4-FFF2-40B4-BE49-F238E27FC236}">
                <a16:creationId xmlns:a16="http://schemas.microsoft.com/office/drawing/2014/main" id="{05E04209-DEBC-40FA-987E-F4B99B2DC4D2}"/>
              </a:ext>
            </a:extLst>
          </p:cNvPr>
          <p:cNvSpPr txBox="1"/>
          <p:nvPr userDrawn="1"/>
        </p:nvSpPr>
        <p:spPr>
          <a:xfrm>
            <a:off x="-9150" y="5213747"/>
            <a:ext cx="8389625" cy="523220"/>
          </a:xfrm>
          <a:prstGeom prst="rect">
            <a:avLst/>
          </a:prstGeom>
          <a:noFill/>
        </p:spPr>
        <p:txBody>
          <a:bodyPr wrap="square" rtlCol="0">
            <a:spAutoFit/>
          </a:bodyPr>
          <a:lstStyle/>
          <a:p>
            <a:r>
              <a:rPr lang="en-US" sz="1400">
                <a:solidFill>
                  <a:prstClr val="white">
                    <a:lumMod val="65000"/>
                  </a:prstClr>
                </a:solidFill>
              </a:rPr>
              <a:t>This presentation uses a free template provided by FPPT.com</a:t>
            </a:r>
          </a:p>
          <a:p>
            <a:r>
              <a:rPr lang="en-US" sz="1400">
                <a:solidFill>
                  <a:prstClr val="white">
                    <a:lumMod val="65000"/>
                  </a:prstClr>
                </a:solidFill>
              </a:rPr>
              <a:t>www.free-power-point-templates.com</a:t>
            </a:r>
          </a:p>
        </p:txBody>
      </p:sp>
    </p:spTree>
    <p:extLst>
      <p:ext uri="{BB962C8B-B14F-4D97-AF65-F5344CB8AC3E}">
        <p14:creationId xmlns:p14="http://schemas.microsoft.com/office/powerpoint/2010/main" val="229527116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30348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43355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76466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0.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tricider.com/brainstorming/36fthhlkopJ;jsessionid=babEw_f5u6k-Ysm_fDqjag" TargetMode="External"/><Relationship Id="rId2" Type="http://schemas.openxmlformats.org/officeDocument/2006/relationships/image" Target="../media/image46.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95.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95.xml"/><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003" y="2272062"/>
            <a:ext cx="4799066" cy="870155"/>
          </a:xfrm>
        </p:spPr>
        <p:txBody>
          <a:bodyPr>
            <a:normAutofit fontScale="90000"/>
          </a:bodyPr>
          <a:lstStyle/>
          <a:p>
            <a:r>
              <a:rPr lang="en-US" dirty="0"/>
              <a:t>Social Media and teenagers</a:t>
            </a:r>
          </a:p>
        </p:txBody>
      </p:sp>
      <p:sp>
        <p:nvSpPr>
          <p:cNvPr id="3" name="7 - TextBox"/>
          <p:cNvSpPr txBox="1">
            <a:spLocks noChangeArrowheads="1"/>
          </p:cNvSpPr>
          <p:nvPr/>
        </p:nvSpPr>
        <p:spPr bwMode="auto">
          <a:xfrm>
            <a:off x="1083718" y="1825990"/>
            <a:ext cx="6885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l-GR" sz="1800" b="1" u="sng" dirty="0">
                <a:solidFill>
                  <a:schemeClr val="bg1"/>
                </a:solidFill>
                <a:latin typeface="+mj-lt"/>
              </a:rPr>
              <a:t>«Η προσέγγιση της ξενόγλωσσης εκπαίδευσης με τη σύγχρονη και ασύγχρονη </a:t>
            </a:r>
            <a:r>
              <a:rPr lang="el-GR" sz="1800" b="1" u="sng" dirty="0" err="1">
                <a:solidFill>
                  <a:schemeClr val="bg1"/>
                </a:solidFill>
                <a:latin typeface="+mj-lt"/>
              </a:rPr>
              <a:t>τηλεκπαίδευση</a:t>
            </a:r>
            <a:r>
              <a:rPr lang="el-GR" sz="1800" b="1" u="sng" dirty="0">
                <a:solidFill>
                  <a:schemeClr val="bg1"/>
                </a:solidFill>
                <a:latin typeface="+mj-lt"/>
              </a:rPr>
              <a:t>»</a:t>
            </a:r>
          </a:p>
        </p:txBody>
      </p:sp>
      <p:sp>
        <p:nvSpPr>
          <p:cNvPr id="4" name="Υπότιτλος 2"/>
          <p:cNvSpPr>
            <a:spLocks noGrp="1"/>
          </p:cNvSpPr>
          <p:nvPr>
            <p:ph type="subTitle" idx="1"/>
          </p:nvPr>
        </p:nvSpPr>
        <p:spPr>
          <a:xfrm>
            <a:off x="-35306" y="1436838"/>
            <a:ext cx="8937745" cy="389152"/>
          </a:xfrm>
          <a:ln w="28575">
            <a:noFill/>
            <a:miter lim="800000"/>
            <a:headEnd/>
            <a:tailEnd/>
          </a:ln>
        </p:spPr>
        <p:txBody>
          <a:bodyPr>
            <a:noAutofit/>
          </a:bodyPr>
          <a:lstStyle/>
          <a:p>
            <a:pPr>
              <a:spcBef>
                <a:spcPct val="0"/>
              </a:spcBef>
            </a:pPr>
            <a:r>
              <a:rPr lang="el-GR" sz="1800" b="1" dirty="0">
                <a:solidFill>
                  <a:schemeClr val="bg1"/>
                </a:solidFill>
              </a:rPr>
              <a:t>Επιμορφωτική συνάντηση εκπαιδευτικών Γαλλικής (ΠΕ05) και Αγγλικής (ΠΕ06) Γλώσσας</a:t>
            </a:r>
          </a:p>
        </p:txBody>
      </p:sp>
      <p:sp>
        <p:nvSpPr>
          <p:cNvPr id="5" name="9 - TextBox"/>
          <p:cNvSpPr txBox="1">
            <a:spLocks noChangeArrowheads="1"/>
          </p:cNvSpPr>
          <p:nvPr/>
        </p:nvSpPr>
        <p:spPr bwMode="auto">
          <a:xfrm>
            <a:off x="3092833" y="4778078"/>
            <a:ext cx="286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sz="1800" b="1" dirty="0">
                <a:solidFill>
                  <a:schemeClr val="tx2">
                    <a:lumMod val="75000"/>
                  </a:schemeClr>
                </a:solidFill>
                <a:latin typeface="+mn-lt"/>
                <a:ea typeface="Calibri" panose="020F0502020204030204" pitchFamily="34" charset="0"/>
                <a:cs typeface="Times New Roman" panose="02020603050405020304" pitchFamily="18" charset="0"/>
              </a:rPr>
              <a:t>Κουτσοδόντης Γιώργος          </a:t>
            </a:r>
            <a:endParaRPr lang="el-GR" sz="1800" dirty="0">
              <a:solidFill>
                <a:schemeClr val="tx2">
                  <a:lumMod val="75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778256" cy="5143500"/>
          </a:xfrm>
          <a:prstGeom prst="rect">
            <a:avLst/>
          </a:prstGeom>
        </p:spPr>
      </p:pic>
      <p:pic>
        <p:nvPicPr>
          <p:cNvPr id="5" name="Εικόνα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8256" y="0"/>
            <a:ext cx="4365744" cy="5143500"/>
          </a:xfrm>
          <a:prstGeom prst="rect">
            <a:avLst/>
          </a:prstGeom>
        </p:spPr>
      </p:pic>
    </p:spTree>
    <p:extLst>
      <p:ext uri="{BB962C8B-B14F-4D97-AF65-F5344CB8AC3E}">
        <p14:creationId xmlns:p14="http://schemas.microsoft.com/office/powerpoint/2010/main" val="275102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7342" y="701269"/>
            <a:ext cx="5902469" cy="3932607"/>
          </a:xfrm>
          <a:prstGeom prst="rect">
            <a:avLst/>
          </a:prstGeom>
        </p:spPr>
      </p:pic>
    </p:spTree>
    <p:extLst>
      <p:ext uri="{BB962C8B-B14F-4D97-AF65-F5344CB8AC3E}">
        <p14:creationId xmlns:p14="http://schemas.microsoft.com/office/powerpoint/2010/main" val="45481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0732" y="199379"/>
            <a:ext cx="3313291" cy="4847867"/>
          </a:xfrm>
          <a:prstGeom prst="rect">
            <a:avLst/>
          </a:prstGeom>
        </p:spPr>
      </p:pic>
      <p:pic>
        <p:nvPicPr>
          <p:cNvPr id="3" name="Εικόνα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8903" y="199379"/>
            <a:ext cx="3447948" cy="4847867"/>
          </a:xfrm>
          <a:prstGeom prst="rect">
            <a:avLst/>
          </a:prstGeom>
        </p:spPr>
      </p:pic>
    </p:spTree>
    <p:extLst>
      <p:ext uri="{BB962C8B-B14F-4D97-AF65-F5344CB8AC3E}">
        <p14:creationId xmlns:p14="http://schemas.microsoft.com/office/powerpoint/2010/main" val="220614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Στρογγυλεμένο ορθογώνιο 6"/>
          <p:cNvSpPr/>
          <p:nvPr/>
        </p:nvSpPr>
        <p:spPr>
          <a:xfrm>
            <a:off x="2151934" y="82502"/>
            <a:ext cx="6840812" cy="4915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9517" y="684394"/>
            <a:ext cx="4797107" cy="4050331"/>
          </a:xfrm>
          <a:prstGeom prst="rect">
            <a:avLst/>
          </a:prstGeom>
        </p:spPr>
      </p:pic>
      <p:sp>
        <p:nvSpPr>
          <p:cNvPr id="4" name="TextBox 3"/>
          <p:cNvSpPr txBox="1"/>
          <p:nvPr/>
        </p:nvSpPr>
        <p:spPr>
          <a:xfrm>
            <a:off x="5173515" y="198782"/>
            <a:ext cx="797649" cy="369332"/>
          </a:xfrm>
          <a:prstGeom prst="rect">
            <a:avLst/>
          </a:prstGeom>
          <a:noFill/>
        </p:spPr>
        <p:txBody>
          <a:bodyPr wrap="square" rtlCol="0">
            <a:spAutoFit/>
          </a:bodyPr>
          <a:lstStyle/>
          <a:p>
            <a:r>
              <a:rPr lang="en-US" b="1" u="sng" dirty="0">
                <a:solidFill>
                  <a:schemeClr val="bg1"/>
                </a:solidFill>
                <a:cs typeface="Calibri" panose="020F0502020204030204" pitchFamily="34" charset="0"/>
              </a:rPr>
              <a:t>Unit</a:t>
            </a:r>
            <a:r>
              <a:rPr lang="el-GR" b="1" u="sng" dirty="0">
                <a:solidFill>
                  <a:schemeClr val="bg1"/>
                </a:solidFill>
                <a:cs typeface="Calibri" panose="020F0502020204030204" pitchFamily="34" charset="0"/>
              </a:rPr>
              <a:t> </a:t>
            </a:r>
            <a:r>
              <a:rPr lang="en-US" b="1" u="sng" dirty="0">
                <a:solidFill>
                  <a:schemeClr val="bg1"/>
                </a:solidFill>
                <a:cs typeface="Calibri" panose="020F0502020204030204" pitchFamily="34" charset="0"/>
              </a:rPr>
              <a:t>2</a:t>
            </a:r>
            <a:endParaRPr lang="el-GR" b="1" u="sng" dirty="0">
              <a:solidFill>
                <a:schemeClr val="bg1"/>
              </a:solidFill>
              <a:cs typeface="Calibri" panose="020F0502020204030204" pitchFamily="34" charset="0"/>
            </a:endParaRPr>
          </a:p>
        </p:txBody>
      </p:sp>
    </p:spTree>
    <p:extLst>
      <p:ext uri="{BB962C8B-B14F-4D97-AF65-F5344CB8AC3E}">
        <p14:creationId xmlns:p14="http://schemas.microsoft.com/office/powerpoint/2010/main" val="277734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0" y="1058779"/>
            <a:ext cx="9144000" cy="4084722"/>
          </a:xfrm>
          <a:prstGeom prst="rect">
            <a:avLst/>
          </a:prstGeom>
          <a:solidFill>
            <a:srgbClr val="BB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1">
                  <a:lumMod val="60000"/>
                  <a:lumOff val="40000"/>
                </a:schemeClr>
              </a:solidFill>
            </a:endParaRPr>
          </a:p>
        </p:txBody>
      </p:sp>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5426" y="1243609"/>
            <a:ext cx="6413147" cy="3345401"/>
          </a:xfrm>
          <a:prstGeom prst="rect">
            <a:avLst/>
          </a:prstGeom>
        </p:spPr>
      </p:pic>
      <p:sp>
        <p:nvSpPr>
          <p:cNvPr id="2" name="TextBox 1"/>
          <p:cNvSpPr txBox="1"/>
          <p:nvPr/>
        </p:nvSpPr>
        <p:spPr>
          <a:xfrm>
            <a:off x="601578" y="4635423"/>
            <a:ext cx="7940842" cy="261610"/>
          </a:xfrm>
          <a:prstGeom prst="rect">
            <a:avLst/>
          </a:prstGeom>
          <a:noFill/>
        </p:spPr>
        <p:txBody>
          <a:bodyPr wrap="square" rtlCol="0">
            <a:spAutoFit/>
          </a:bodyPr>
          <a:lstStyle/>
          <a:p>
            <a:r>
              <a:rPr lang="en-US" sz="1100" b="1" dirty="0">
                <a:solidFill>
                  <a:srgbClr val="0000CC"/>
                </a:solidFill>
                <a:latin typeface="Arial" panose="020B0604020202020204" pitchFamily="34" charset="0"/>
                <a:cs typeface="Arial" panose="020B0604020202020204" pitchFamily="34" charset="0"/>
              </a:rPr>
              <a:t>https://raisingchildren.net.au/teens/entertainment-technology/digital-life/social-media#risks-of-social-media-nav-title</a:t>
            </a:r>
            <a:endParaRPr lang="el-GR" sz="11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8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0388" y="1504513"/>
            <a:ext cx="5848874" cy="3638987"/>
          </a:xfrm>
          <a:prstGeom prst="rect">
            <a:avLst/>
          </a:prstGeom>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4561" y="1"/>
            <a:ext cx="2974407" cy="1504512"/>
          </a:xfrm>
          <a:prstGeom prst="rect">
            <a:avLst/>
          </a:prstGeom>
        </p:spPr>
      </p:pic>
      <p:pic>
        <p:nvPicPr>
          <p:cNvPr id="4" name="Εικόνα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0388" y="0"/>
            <a:ext cx="2061668" cy="454266"/>
          </a:xfrm>
          <a:prstGeom prst="rect">
            <a:avLst/>
          </a:prstGeom>
        </p:spPr>
      </p:pic>
    </p:spTree>
    <p:extLst>
      <p:ext uri="{BB962C8B-B14F-4D97-AF65-F5344CB8AC3E}">
        <p14:creationId xmlns:p14="http://schemas.microsoft.com/office/powerpoint/2010/main" val="210915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058779"/>
            <a:ext cx="9144000" cy="4084722"/>
          </a:xfrm>
          <a:prstGeom prst="rect">
            <a:avLst/>
          </a:prstGeom>
          <a:solidFill>
            <a:srgbClr val="BB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1">
                  <a:lumMod val="60000"/>
                  <a:lumOff val="40000"/>
                </a:schemeClr>
              </a:solidFill>
            </a:endParaRPr>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0924" y="1431758"/>
            <a:ext cx="5582152" cy="3338764"/>
          </a:xfrm>
          <a:prstGeom prst="rect">
            <a:avLst/>
          </a:prstGeom>
        </p:spPr>
      </p:pic>
      <p:sp>
        <p:nvSpPr>
          <p:cNvPr id="3" name="TextBox 2"/>
          <p:cNvSpPr txBox="1"/>
          <p:nvPr/>
        </p:nvSpPr>
        <p:spPr>
          <a:xfrm>
            <a:off x="1684421" y="4826206"/>
            <a:ext cx="8504607" cy="261610"/>
          </a:xfrm>
          <a:prstGeom prst="rect">
            <a:avLst/>
          </a:prstGeom>
          <a:noFill/>
        </p:spPr>
        <p:txBody>
          <a:bodyPr wrap="square" rtlCol="0">
            <a:spAutoFit/>
          </a:bodyPr>
          <a:lstStyle/>
          <a:p>
            <a:r>
              <a:rPr lang="en-US" sz="1100" b="1" dirty="0">
                <a:solidFill>
                  <a:srgbClr val="0000CC"/>
                </a:solidFill>
                <a:latin typeface="Arial" panose="020B0604020202020204" pitchFamily="34" charset="0"/>
                <a:cs typeface="Arial" panose="020B0604020202020204" pitchFamily="34" charset="0"/>
              </a:rPr>
              <a:t>https://parents.au.reachout.com/skills-to-build/wellbeing/social-media-and-teenagers</a:t>
            </a:r>
            <a:endParaRPr lang="el-GR" sz="11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45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130" y="0"/>
            <a:ext cx="4867536" cy="5143500"/>
          </a:xfrm>
          <a:prstGeom prst="rect">
            <a:avLst/>
          </a:prstGeom>
        </p:spPr>
      </p:pic>
    </p:spTree>
    <p:extLst>
      <p:ext uri="{BB962C8B-B14F-4D97-AF65-F5344CB8AC3E}">
        <p14:creationId xmlns:p14="http://schemas.microsoft.com/office/powerpoint/2010/main" val="1471407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058779"/>
            <a:ext cx="9144000" cy="4084722"/>
          </a:xfrm>
          <a:prstGeom prst="rect">
            <a:avLst/>
          </a:prstGeom>
          <a:solidFill>
            <a:srgbClr val="BB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1">
                  <a:lumMod val="60000"/>
                  <a:lumOff val="40000"/>
                </a:schemeClr>
              </a:solidFill>
            </a:endParaRPr>
          </a:p>
        </p:txBody>
      </p:sp>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7121" y="1167478"/>
            <a:ext cx="5709757" cy="3596872"/>
          </a:xfrm>
          <a:prstGeom prst="rect">
            <a:avLst/>
          </a:prstGeom>
        </p:spPr>
      </p:pic>
      <p:sp>
        <p:nvSpPr>
          <p:cNvPr id="4" name="TextBox 3"/>
          <p:cNvSpPr txBox="1"/>
          <p:nvPr/>
        </p:nvSpPr>
        <p:spPr>
          <a:xfrm>
            <a:off x="1717121" y="4764350"/>
            <a:ext cx="6765185" cy="261610"/>
          </a:xfrm>
          <a:prstGeom prst="rect">
            <a:avLst/>
          </a:prstGeom>
          <a:noFill/>
        </p:spPr>
        <p:txBody>
          <a:bodyPr wrap="square" rtlCol="0">
            <a:spAutoFit/>
          </a:bodyPr>
          <a:lstStyle/>
          <a:p>
            <a:r>
              <a:rPr lang="en-US" sz="1100" b="1" dirty="0">
                <a:solidFill>
                  <a:srgbClr val="0000CC"/>
                </a:solidFill>
                <a:latin typeface="Arial" panose="020B0604020202020204" pitchFamily="34" charset="0"/>
                <a:cs typeface="Arial" panose="020B0604020202020204" pitchFamily="34" charset="0"/>
              </a:rPr>
              <a:t>https://www.youtube.com/watch?v=3KrioGgW44Q</a:t>
            </a:r>
            <a:endParaRPr lang="el-GR" sz="11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60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058779"/>
            <a:ext cx="9144000" cy="4084722"/>
          </a:xfrm>
          <a:prstGeom prst="rect">
            <a:avLst/>
          </a:prstGeom>
          <a:solidFill>
            <a:srgbClr val="BB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4F81BD">
                  <a:lumMod val="60000"/>
                  <a:lumOff val="40000"/>
                </a:srgbClr>
              </a:solidFill>
            </a:endParaRPr>
          </a:p>
        </p:txBody>
      </p:sp>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0342" y="1108175"/>
            <a:ext cx="6923315" cy="3985930"/>
          </a:xfrm>
          <a:prstGeom prst="rect">
            <a:avLst/>
          </a:prstGeom>
        </p:spPr>
      </p:pic>
    </p:spTree>
    <p:extLst>
      <p:ext uri="{BB962C8B-B14F-4D97-AF65-F5344CB8AC3E}">
        <p14:creationId xmlns:p14="http://schemas.microsoft.com/office/powerpoint/2010/main" val="287532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4132" y="216119"/>
            <a:ext cx="4884869" cy="738664"/>
          </a:xfrm>
          <a:prstGeom prst="rect">
            <a:avLst/>
          </a:prstGeom>
          <a:noFill/>
        </p:spPr>
        <p:txBody>
          <a:bodyPr wrap="square" rtlCol="0">
            <a:spAutoFit/>
          </a:bodyPr>
          <a:lstStyle/>
          <a:p>
            <a:r>
              <a:rPr lang="el-GR" sz="1400" b="1" dirty="0">
                <a:solidFill>
                  <a:schemeClr val="bg1"/>
                </a:solidFill>
              </a:rPr>
              <a:t>Προφίλ μαθητών: </a:t>
            </a:r>
            <a:r>
              <a:rPr lang="en-US" sz="1400" b="1" dirty="0">
                <a:solidFill>
                  <a:schemeClr val="bg1"/>
                </a:solidFill>
              </a:rPr>
              <a:t>A</a:t>
            </a:r>
            <a:r>
              <a:rPr lang="el-GR" sz="1400" b="1" dirty="0">
                <a:solidFill>
                  <a:schemeClr val="bg1"/>
                </a:solidFill>
              </a:rPr>
              <a:t>‘ Λυκείου Ημιαστικής</a:t>
            </a:r>
            <a:r>
              <a:rPr lang="en-US" sz="1400" b="1" dirty="0">
                <a:solidFill>
                  <a:schemeClr val="bg1"/>
                </a:solidFill>
              </a:rPr>
              <a:t>/</a:t>
            </a:r>
            <a:r>
              <a:rPr lang="el-GR" sz="1400" b="1" dirty="0">
                <a:solidFill>
                  <a:schemeClr val="bg1"/>
                </a:solidFill>
              </a:rPr>
              <a:t>Αγροτικής περιοχής</a:t>
            </a:r>
          </a:p>
          <a:p>
            <a:r>
              <a:rPr lang="el-GR" sz="1400" b="1" dirty="0">
                <a:solidFill>
                  <a:schemeClr val="bg1"/>
                </a:solidFill>
              </a:rPr>
              <a:t>Επίπεδο γλωσσομάθειας: Β</a:t>
            </a:r>
            <a:r>
              <a:rPr lang="en-US" sz="1400" b="1" dirty="0">
                <a:solidFill>
                  <a:schemeClr val="bg1"/>
                </a:solidFill>
              </a:rPr>
              <a:t>1</a:t>
            </a:r>
            <a:r>
              <a:rPr lang="el-GR" sz="1400" b="1" dirty="0">
                <a:solidFill>
                  <a:schemeClr val="bg1"/>
                </a:solidFill>
              </a:rPr>
              <a:t>, Β2</a:t>
            </a:r>
          </a:p>
          <a:p>
            <a:r>
              <a:rPr lang="el-GR" sz="1400" b="1" dirty="0">
                <a:solidFill>
                  <a:schemeClr val="bg1"/>
                </a:solidFill>
              </a:rPr>
              <a:t>Χρονική διάρκεια: Σύγχρονα και Ασύγχρονα</a:t>
            </a:r>
          </a:p>
        </p:txBody>
      </p:sp>
      <p:sp>
        <p:nvSpPr>
          <p:cNvPr id="5" name="TextBox 4"/>
          <p:cNvSpPr txBox="1"/>
          <p:nvPr/>
        </p:nvSpPr>
        <p:spPr>
          <a:xfrm>
            <a:off x="0" y="1296293"/>
            <a:ext cx="9033997" cy="3847207"/>
          </a:xfrm>
          <a:prstGeom prst="rect">
            <a:avLst/>
          </a:prstGeom>
          <a:noFill/>
        </p:spPr>
        <p:txBody>
          <a:bodyPr wrap="square">
            <a:spAutoFit/>
          </a:bodyPr>
          <a:lstStyle/>
          <a:p>
            <a:pPr>
              <a:defRPr/>
            </a:pPr>
            <a:r>
              <a:rPr lang="en-US" b="1" dirty="0">
                <a:solidFill>
                  <a:schemeClr val="accent1"/>
                </a:solidFill>
                <a:latin typeface="+mj-lt"/>
                <a:ea typeface="+mj-ea"/>
                <a:cs typeface="+mj-cs"/>
              </a:rPr>
              <a:t>    </a:t>
            </a:r>
            <a:r>
              <a:rPr lang="el-GR" b="1" dirty="0">
                <a:solidFill>
                  <a:schemeClr val="accent1"/>
                </a:solidFill>
                <a:latin typeface="+mj-lt"/>
                <a:ea typeface="+mj-ea"/>
                <a:cs typeface="+mj-cs"/>
              </a:rPr>
              <a:t> </a:t>
            </a:r>
            <a:r>
              <a:rPr lang="el-GR" sz="1400" b="1" dirty="0">
                <a:solidFill>
                  <a:srgbClr val="FFFF00"/>
                </a:solidFill>
                <a:ea typeface="+mj-ea"/>
                <a:cs typeface="+mj-cs"/>
              </a:rPr>
              <a:t>Στόχοι:</a:t>
            </a:r>
            <a:r>
              <a:rPr lang="en-US" sz="1400" b="1" dirty="0">
                <a:solidFill>
                  <a:schemeClr val="accent1"/>
                </a:solidFill>
                <a:ea typeface="+mj-ea"/>
                <a:cs typeface="+mj-cs"/>
              </a:rPr>
              <a:t> </a:t>
            </a:r>
            <a:r>
              <a:rPr lang="el-GR" sz="1400" b="1" dirty="0">
                <a:solidFill>
                  <a:schemeClr val="bg1"/>
                </a:solidFill>
                <a:ea typeface="+mj-ea"/>
                <a:cs typeface="+mj-cs"/>
              </a:rPr>
              <a:t>οι μαθητές</a:t>
            </a:r>
          </a:p>
          <a:p>
            <a:pPr marL="285750" indent="-285750">
              <a:buFont typeface="Wingdings" panose="05000000000000000000" pitchFamily="2" charset="2"/>
              <a:buChar char="Ø"/>
              <a:defRPr/>
            </a:pPr>
            <a:r>
              <a:rPr lang="el-GR" sz="1400" b="1" dirty="0">
                <a:solidFill>
                  <a:schemeClr val="bg1"/>
                </a:solidFill>
                <a:ea typeface="+mj-ea"/>
                <a:cs typeface="+mj-cs"/>
              </a:rPr>
              <a:t>να εξασκηθούν στη χρήση αλλά και στις δυνατότητες της η-τάξης και του συνδυασμού σύγχρονης - ασύγχρονης διδασκαλίας γενικότερα</a:t>
            </a:r>
          </a:p>
          <a:p>
            <a:pPr marL="285750" indent="-285750">
              <a:spcBef>
                <a:spcPts val="600"/>
              </a:spcBef>
              <a:buFont typeface="Wingdings" panose="05000000000000000000" pitchFamily="2" charset="2"/>
              <a:buChar char="Ø"/>
              <a:defRPr/>
            </a:pPr>
            <a:r>
              <a:rPr lang="el-GR" sz="1400" b="1" dirty="0">
                <a:solidFill>
                  <a:schemeClr val="bg1"/>
                </a:solidFill>
                <a:ea typeface="+mj-ea"/>
                <a:cs typeface="+mj-cs"/>
              </a:rPr>
              <a:t>να προβληματιστούν σχετικά: α) με τη χρήση των μέσων κοινωνικής δικτύωσης από τους ίδιους αλλά και τους συνομηλίκους τους και β) με συναφή θέματα όπως εξάρτηση και τρόπους-κανόνες σωστής χρήσης  </a:t>
            </a:r>
          </a:p>
          <a:p>
            <a:pPr marL="285750" indent="-285750">
              <a:spcBef>
                <a:spcPts val="600"/>
              </a:spcBef>
              <a:buFont typeface="Wingdings" panose="05000000000000000000" pitchFamily="2" charset="2"/>
              <a:buChar char="Ø"/>
              <a:defRPr/>
            </a:pPr>
            <a:r>
              <a:rPr lang="el-GR" sz="1400" b="1" dirty="0">
                <a:solidFill>
                  <a:schemeClr val="bg1"/>
                </a:solidFill>
                <a:ea typeface="+mj-ea"/>
                <a:cs typeface="+mj-cs"/>
              </a:rPr>
              <a:t>να αναπτύξουν ικανότητα για κατανόηση αυθεντικών προφορικών και γραπτών </a:t>
            </a:r>
            <a:r>
              <a:rPr lang="el-GR" sz="1400" b="1" dirty="0" err="1">
                <a:solidFill>
                  <a:schemeClr val="bg1"/>
                </a:solidFill>
                <a:ea typeface="+mj-ea"/>
                <a:cs typeface="+mj-cs"/>
              </a:rPr>
              <a:t>πολυτροπικών</a:t>
            </a:r>
            <a:r>
              <a:rPr lang="el-GR" sz="1400" b="1" dirty="0">
                <a:solidFill>
                  <a:schemeClr val="bg1"/>
                </a:solidFill>
                <a:ea typeface="+mj-ea"/>
                <a:cs typeface="+mj-cs"/>
              </a:rPr>
              <a:t> κειμένων και να παράγουν γραπτό λόγο (αποκωδικοποιητές)</a:t>
            </a:r>
          </a:p>
          <a:p>
            <a:pPr marL="285750" indent="-285750">
              <a:spcBef>
                <a:spcPts val="600"/>
              </a:spcBef>
              <a:buFont typeface="Wingdings" panose="05000000000000000000" pitchFamily="2" charset="2"/>
              <a:buChar char="Ø"/>
              <a:defRPr/>
            </a:pPr>
            <a:r>
              <a:rPr lang="el-GR" sz="1400" b="1" dirty="0">
                <a:solidFill>
                  <a:schemeClr val="bg1"/>
                </a:solidFill>
                <a:ea typeface="+mj-ea"/>
                <a:cs typeface="+mj-cs"/>
              </a:rPr>
              <a:t>να εξασκηθούν στην άντληση του νοήματος ενός κειμένου</a:t>
            </a:r>
            <a:r>
              <a:rPr lang="en-US" sz="1400" b="1" dirty="0">
                <a:solidFill>
                  <a:schemeClr val="bg1"/>
                </a:solidFill>
                <a:ea typeface="+mj-ea"/>
                <a:cs typeface="+mj-cs"/>
              </a:rPr>
              <a:t>, </a:t>
            </a:r>
            <a:r>
              <a:rPr lang="el-GR" sz="1400" b="1" dirty="0">
                <a:solidFill>
                  <a:schemeClr val="bg1"/>
                </a:solidFill>
                <a:ea typeface="+mj-ea"/>
                <a:cs typeface="+mj-cs"/>
              </a:rPr>
              <a:t>παρουσίασης ή βίντεο, στη συζήτηση του περιεχομένου και στο συσχετισμό με την προσωπική τους εμπειρία (συμμέτοχοι)</a:t>
            </a:r>
          </a:p>
          <a:p>
            <a:pPr marL="285750" indent="-285750">
              <a:spcBef>
                <a:spcPts val="600"/>
              </a:spcBef>
              <a:buFont typeface="Wingdings" panose="05000000000000000000" pitchFamily="2" charset="2"/>
              <a:buChar char="Ø"/>
              <a:defRPr/>
            </a:pPr>
            <a:r>
              <a:rPr lang="el-GR" sz="1400" b="1" dirty="0">
                <a:solidFill>
                  <a:schemeClr val="bg1"/>
                </a:solidFill>
                <a:ea typeface="+mj-ea"/>
                <a:cs typeface="+mj-cs"/>
              </a:rPr>
              <a:t>να κατανοήσουν το σκοπό και τους αποδέκτες των </a:t>
            </a:r>
            <a:r>
              <a:rPr lang="el-GR" sz="1400" b="1" dirty="0" err="1">
                <a:solidFill>
                  <a:schemeClr val="bg1"/>
                </a:solidFill>
                <a:ea typeface="+mj-ea"/>
                <a:cs typeface="+mj-cs"/>
              </a:rPr>
              <a:t>πολυτροπικών</a:t>
            </a:r>
            <a:r>
              <a:rPr lang="el-GR" sz="1400" b="1" dirty="0">
                <a:solidFill>
                  <a:schemeClr val="bg1"/>
                </a:solidFill>
                <a:ea typeface="+mj-ea"/>
                <a:cs typeface="+mj-cs"/>
              </a:rPr>
              <a:t>  κειμένων (χρήστες)</a:t>
            </a:r>
          </a:p>
          <a:p>
            <a:pPr marL="285750" indent="-285750">
              <a:spcBef>
                <a:spcPts val="600"/>
              </a:spcBef>
              <a:buFont typeface="Wingdings" panose="05000000000000000000" pitchFamily="2" charset="2"/>
              <a:buChar char="Ø"/>
              <a:defRPr/>
            </a:pPr>
            <a:r>
              <a:rPr lang="el-GR" sz="1400" b="1" dirty="0">
                <a:solidFill>
                  <a:schemeClr val="bg1"/>
                </a:solidFill>
                <a:ea typeface="+mj-ea"/>
                <a:cs typeface="+mj-cs"/>
              </a:rPr>
              <a:t>να αναλύσουν τα νοήματα που μεταφέρουν τα κείμενα, να κατανοήσουν ρόλους, στερεότυπα, επιδράσεις, και, κυρίως, να αναπτύξουν την κριτική ικανότητά τους αναγνωρίζοντας ότι τα κείμενα δεν είναι ουδέτερα, αλλά επηρεάζουν το κοινό τους με διάφορους τρόπους (αναλυτές)</a:t>
            </a:r>
          </a:p>
          <a:p>
            <a:pPr marL="285750" indent="-285750">
              <a:spcBef>
                <a:spcPts val="600"/>
              </a:spcBef>
              <a:buFont typeface="Wingdings" panose="05000000000000000000" pitchFamily="2" charset="2"/>
              <a:buChar char="Ø"/>
              <a:defRPr/>
            </a:pPr>
            <a:r>
              <a:rPr lang="el-GR" sz="1400" b="1" dirty="0">
                <a:solidFill>
                  <a:schemeClr val="bg1"/>
                </a:solidFill>
                <a:ea typeface="+mj-ea"/>
                <a:cs typeface="+mj-cs"/>
              </a:rPr>
              <a:t>να επιλύσουν </a:t>
            </a:r>
            <a:r>
              <a:rPr lang="en-US" sz="1400" b="1" dirty="0">
                <a:solidFill>
                  <a:schemeClr val="bg1"/>
                </a:solidFill>
                <a:ea typeface="+mj-ea"/>
                <a:cs typeface="+mj-cs"/>
              </a:rPr>
              <a:t>online </a:t>
            </a:r>
            <a:r>
              <a:rPr lang="el-GR" sz="1400" b="1" dirty="0">
                <a:solidFill>
                  <a:schemeClr val="bg1"/>
                </a:solidFill>
                <a:ea typeface="+mj-ea"/>
                <a:cs typeface="+mj-cs"/>
              </a:rPr>
              <a:t>ασκήσεις </a:t>
            </a:r>
            <a:r>
              <a:rPr lang="el-GR" sz="1400" b="1" dirty="0" err="1">
                <a:solidFill>
                  <a:schemeClr val="bg1"/>
                </a:solidFill>
                <a:ea typeface="+mj-ea"/>
                <a:cs typeface="+mj-cs"/>
              </a:rPr>
              <a:t>αντιστοίχισης</a:t>
            </a:r>
            <a:r>
              <a:rPr lang="el-GR" sz="1400" b="1" dirty="0">
                <a:solidFill>
                  <a:schemeClr val="bg1"/>
                </a:solidFill>
                <a:ea typeface="+mj-ea"/>
                <a:cs typeface="+mj-cs"/>
              </a:rPr>
              <a:t>, σωστού-λάθους, συμπλήρωσης κενών και να καταγράψουν σε φύλλο εργασίας την καθημερινότητά τους και πως αυτή συνδέεται με τις γνώσεις που αποκόμισαν (χρήστες, αναλυτές) </a:t>
            </a:r>
          </a:p>
        </p:txBody>
      </p:sp>
    </p:spTree>
    <p:extLst>
      <p:ext uri="{BB962C8B-B14F-4D97-AF65-F5344CB8AC3E}">
        <p14:creationId xmlns:p14="http://schemas.microsoft.com/office/powerpoint/2010/main" val="82591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058779"/>
            <a:ext cx="9144000" cy="4084722"/>
          </a:xfrm>
          <a:prstGeom prst="rect">
            <a:avLst/>
          </a:prstGeom>
          <a:solidFill>
            <a:srgbClr val="BB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4F81BD">
                  <a:lumMod val="60000"/>
                  <a:lumOff val="40000"/>
                </a:srgbClr>
              </a:solidFill>
            </a:endParaRPr>
          </a:p>
        </p:txBody>
      </p:sp>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944" y="1405671"/>
            <a:ext cx="7278111" cy="3390938"/>
          </a:xfrm>
          <a:prstGeom prst="rect">
            <a:avLst/>
          </a:prstGeom>
        </p:spPr>
      </p:pic>
      <p:sp>
        <p:nvSpPr>
          <p:cNvPr id="4" name="TextBox 3"/>
          <p:cNvSpPr txBox="1"/>
          <p:nvPr/>
        </p:nvSpPr>
        <p:spPr>
          <a:xfrm>
            <a:off x="4571999" y="3840252"/>
            <a:ext cx="3513223" cy="461665"/>
          </a:xfrm>
          <a:prstGeom prst="rect">
            <a:avLst/>
          </a:prstGeom>
          <a:noFill/>
        </p:spPr>
        <p:txBody>
          <a:bodyPr wrap="square" rtlCol="0">
            <a:spAutoFit/>
          </a:bodyPr>
          <a:lstStyle/>
          <a:p>
            <a:r>
              <a:rPr lang="en-US" sz="1200" dirty="0">
                <a:solidFill>
                  <a:schemeClr val="tx2">
                    <a:lumMod val="20000"/>
                    <a:lumOff val="80000"/>
                  </a:schemeClr>
                </a:solidFill>
                <a:hlinkClick r:id="rId3"/>
              </a:rPr>
              <a:t>https://www.tricider.com/brainstorming/36fthhlkopJ;jsessionid=babEw_f5u6k-Ysm_fDqjag</a:t>
            </a:r>
            <a:endParaRPr lang="el-GR" sz="1200" dirty="0">
              <a:solidFill>
                <a:schemeClr val="tx2">
                  <a:lumMod val="20000"/>
                  <a:lumOff val="80000"/>
                </a:schemeClr>
              </a:solidFill>
            </a:endParaRPr>
          </a:p>
        </p:txBody>
      </p:sp>
    </p:spTree>
    <p:extLst>
      <p:ext uri="{BB962C8B-B14F-4D97-AF65-F5344CB8AC3E}">
        <p14:creationId xmlns:p14="http://schemas.microsoft.com/office/powerpoint/2010/main" val="4117804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5618" y="5417"/>
            <a:ext cx="6000869" cy="5138083"/>
          </a:xfrm>
          <a:prstGeom prst="rect">
            <a:avLst/>
          </a:prstGeom>
        </p:spPr>
      </p:pic>
    </p:spTree>
    <p:extLst>
      <p:ext uri="{BB962C8B-B14F-4D97-AF65-F5344CB8AC3E}">
        <p14:creationId xmlns:p14="http://schemas.microsoft.com/office/powerpoint/2010/main" val="13901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4989" y="0"/>
            <a:ext cx="5025227" cy="5087639"/>
          </a:xfrm>
          <a:prstGeom prst="rect">
            <a:avLst/>
          </a:prstGeom>
        </p:spPr>
      </p:pic>
    </p:spTree>
    <p:extLst>
      <p:ext uri="{BB962C8B-B14F-4D97-AF65-F5344CB8AC3E}">
        <p14:creationId xmlns:p14="http://schemas.microsoft.com/office/powerpoint/2010/main" val="1344221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15532" y="501888"/>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sp>
        <p:nvSpPr>
          <p:cNvPr id="9" name="Ορθογώνιο 8"/>
          <p:cNvSpPr/>
          <p:nvPr/>
        </p:nvSpPr>
        <p:spPr>
          <a:xfrm>
            <a:off x="2131308" y="1155032"/>
            <a:ext cx="6744560" cy="38982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3832" y="1722012"/>
            <a:ext cx="5111702" cy="3263591"/>
          </a:xfrm>
          <a:prstGeom prst="rect">
            <a:avLst/>
          </a:prstGeom>
        </p:spPr>
      </p:pic>
      <p:sp>
        <p:nvSpPr>
          <p:cNvPr id="5" name="TextBox 4"/>
          <p:cNvSpPr txBox="1"/>
          <p:nvPr/>
        </p:nvSpPr>
        <p:spPr>
          <a:xfrm>
            <a:off x="5104763" y="1226163"/>
            <a:ext cx="797649" cy="369332"/>
          </a:xfrm>
          <a:prstGeom prst="rect">
            <a:avLst/>
          </a:prstGeom>
          <a:noFill/>
        </p:spPr>
        <p:txBody>
          <a:bodyPr wrap="square" rtlCol="0">
            <a:spAutoFit/>
          </a:bodyPr>
          <a:lstStyle/>
          <a:p>
            <a:r>
              <a:rPr lang="en-US" b="1" u="sng" dirty="0">
                <a:solidFill>
                  <a:schemeClr val="bg1"/>
                </a:solidFill>
                <a:cs typeface="Calibri" panose="020F0502020204030204" pitchFamily="34" charset="0"/>
              </a:rPr>
              <a:t>Unit</a:t>
            </a:r>
            <a:r>
              <a:rPr lang="el-GR" b="1" u="sng" dirty="0">
                <a:solidFill>
                  <a:schemeClr val="bg1"/>
                </a:solidFill>
                <a:cs typeface="Calibri" panose="020F0502020204030204" pitchFamily="34" charset="0"/>
              </a:rPr>
              <a:t> </a:t>
            </a:r>
            <a:r>
              <a:rPr lang="en-US" b="1" u="sng" dirty="0">
                <a:solidFill>
                  <a:schemeClr val="bg1"/>
                </a:solidFill>
                <a:cs typeface="Calibri" panose="020F0502020204030204" pitchFamily="34" charset="0"/>
              </a:rPr>
              <a:t>3</a:t>
            </a:r>
            <a:endParaRPr lang="el-GR" b="1" u="sng" dirty="0">
              <a:solidFill>
                <a:schemeClr val="bg1"/>
              </a:solidFill>
              <a:cs typeface="Calibri" panose="020F0502020204030204" pitchFamily="34" charset="0"/>
            </a:endParaRPr>
          </a:p>
        </p:txBody>
      </p:sp>
    </p:spTree>
    <p:extLst>
      <p:ext uri="{BB962C8B-B14F-4D97-AF65-F5344CB8AC3E}">
        <p14:creationId xmlns:p14="http://schemas.microsoft.com/office/powerpoint/2010/main" val="4132875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p:cNvSpPr/>
          <p:nvPr/>
        </p:nvSpPr>
        <p:spPr>
          <a:xfrm>
            <a:off x="2131308" y="1155032"/>
            <a:ext cx="6744560" cy="38982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2258" y="1292478"/>
            <a:ext cx="5802659" cy="3623337"/>
          </a:xfrm>
          <a:prstGeom prst="rect">
            <a:avLst/>
          </a:prstGeom>
        </p:spPr>
      </p:pic>
      <p:sp>
        <p:nvSpPr>
          <p:cNvPr id="6" name="TextBox 5"/>
          <p:cNvSpPr txBox="1"/>
          <p:nvPr/>
        </p:nvSpPr>
        <p:spPr>
          <a:xfrm>
            <a:off x="3678225" y="486144"/>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spTree>
    <p:extLst>
      <p:ext uri="{BB962C8B-B14F-4D97-AF65-F5344CB8AC3E}">
        <p14:creationId xmlns:p14="http://schemas.microsoft.com/office/powerpoint/2010/main" val="4123627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2607" y="1450663"/>
            <a:ext cx="5758786" cy="3424703"/>
          </a:xfrm>
          <a:prstGeom prst="rect">
            <a:avLst/>
          </a:prstGeom>
        </p:spPr>
      </p:pic>
      <p:sp>
        <p:nvSpPr>
          <p:cNvPr id="3" name="Ορθογώνιο 2"/>
          <p:cNvSpPr/>
          <p:nvPr/>
        </p:nvSpPr>
        <p:spPr>
          <a:xfrm>
            <a:off x="0" y="1003776"/>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8312102" y="1003777"/>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4289301" y="385010"/>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sp>
        <p:nvSpPr>
          <p:cNvPr id="6" name="TextBox 5"/>
          <p:cNvSpPr txBox="1"/>
          <p:nvPr/>
        </p:nvSpPr>
        <p:spPr>
          <a:xfrm>
            <a:off x="1808174" y="4819316"/>
            <a:ext cx="6682683" cy="261610"/>
          </a:xfrm>
          <a:prstGeom prst="rect">
            <a:avLst/>
          </a:prstGeom>
          <a:noFill/>
        </p:spPr>
        <p:txBody>
          <a:bodyPr wrap="square" rtlCol="0">
            <a:spAutoFit/>
          </a:bodyPr>
          <a:lstStyle/>
          <a:p>
            <a:r>
              <a:rPr lang="en-US" sz="1100" b="1" dirty="0">
                <a:solidFill>
                  <a:srgbClr val="0000CC"/>
                </a:solidFill>
                <a:latin typeface="Arial" panose="020B0604020202020204" pitchFamily="34" charset="0"/>
                <a:cs typeface="Arial" panose="020B0604020202020204" pitchFamily="34" charset="0"/>
              </a:rPr>
              <a:t>https://www.youtube.com/watch?v=fH3YfRFBqFE&amp;pbjreload=10</a:t>
            </a:r>
            <a:endParaRPr lang="el-GR" sz="11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8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003776"/>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8312102" y="1003777"/>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Εικόνα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6670" y="1485985"/>
            <a:ext cx="5710659" cy="3395310"/>
          </a:xfrm>
          <a:prstGeom prst="rect">
            <a:avLst/>
          </a:prstGeom>
        </p:spPr>
      </p:pic>
      <p:sp>
        <p:nvSpPr>
          <p:cNvPr id="6" name="TextBox 5"/>
          <p:cNvSpPr txBox="1"/>
          <p:nvPr/>
        </p:nvSpPr>
        <p:spPr>
          <a:xfrm>
            <a:off x="4303051" y="405635"/>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sp>
        <p:nvSpPr>
          <p:cNvPr id="2" name="TextBox 1"/>
          <p:cNvSpPr txBox="1"/>
          <p:nvPr/>
        </p:nvSpPr>
        <p:spPr>
          <a:xfrm>
            <a:off x="2117558" y="4819507"/>
            <a:ext cx="6703308" cy="261610"/>
          </a:xfrm>
          <a:prstGeom prst="rect">
            <a:avLst/>
          </a:prstGeom>
          <a:noFill/>
        </p:spPr>
        <p:txBody>
          <a:bodyPr wrap="square" rtlCol="0">
            <a:spAutoFit/>
          </a:bodyPr>
          <a:lstStyle/>
          <a:p>
            <a:r>
              <a:rPr lang="en-US" sz="1100" b="1" dirty="0">
                <a:solidFill>
                  <a:srgbClr val="0000CC"/>
                </a:solidFill>
                <a:latin typeface="Arial" panose="020B0604020202020204" pitchFamily="34" charset="0"/>
                <a:cs typeface="Arial" panose="020B0604020202020204" pitchFamily="34" charset="0"/>
              </a:rPr>
              <a:t>https://www.youtube.com/watch?v=Pc-qk0t8ms4</a:t>
            </a:r>
            <a:endParaRPr lang="el-GR" sz="11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805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003776"/>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8312102" y="1003777"/>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4303050" y="398760"/>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7699" y="1498789"/>
            <a:ext cx="5848602" cy="3416904"/>
          </a:xfrm>
          <a:prstGeom prst="rect">
            <a:avLst/>
          </a:prstGeom>
        </p:spPr>
      </p:pic>
      <p:sp>
        <p:nvSpPr>
          <p:cNvPr id="2" name="TextBox 1"/>
          <p:cNvSpPr txBox="1"/>
          <p:nvPr/>
        </p:nvSpPr>
        <p:spPr>
          <a:xfrm>
            <a:off x="2039666" y="4881889"/>
            <a:ext cx="5864535" cy="261610"/>
          </a:xfrm>
          <a:prstGeom prst="rect">
            <a:avLst/>
          </a:prstGeom>
          <a:noFill/>
        </p:spPr>
        <p:txBody>
          <a:bodyPr wrap="square" rtlCol="0">
            <a:spAutoFit/>
          </a:bodyPr>
          <a:lstStyle/>
          <a:p>
            <a:r>
              <a:rPr lang="en-US" sz="1100" b="1" dirty="0">
                <a:solidFill>
                  <a:srgbClr val="0000CC"/>
                </a:solidFill>
                <a:latin typeface="Arial" panose="020B0604020202020204" pitchFamily="34" charset="0"/>
                <a:cs typeface="Arial" panose="020B0604020202020204" pitchFamily="34" charset="0"/>
              </a:rPr>
              <a:t>https://www.youtube.com/watch?v=7RY3gSdKRn0</a:t>
            </a:r>
            <a:endParaRPr lang="el-GR" sz="11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15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15532" y="501888"/>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sp>
        <p:nvSpPr>
          <p:cNvPr id="9" name="Ορθογώνιο 8"/>
          <p:cNvSpPr/>
          <p:nvPr/>
        </p:nvSpPr>
        <p:spPr>
          <a:xfrm>
            <a:off x="2131308" y="1155032"/>
            <a:ext cx="6744560" cy="38982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5696" y="1347415"/>
            <a:ext cx="5740782" cy="3307087"/>
          </a:xfrm>
          <a:prstGeom prst="rect">
            <a:avLst/>
          </a:prstGeom>
        </p:spPr>
      </p:pic>
      <p:sp>
        <p:nvSpPr>
          <p:cNvPr id="2" name="TextBox 1"/>
          <p:cNvSpPr txBox="1"/>
          <p:nvPr/>
        </p:nvSpPr>
        <p:spPr>
          <a:xfrm>
            <a:off x="2519755" y="4723077"/>
            <a:ext cx="6888939" cy="261610"/>
          </a:xfrm>
          <a:prstGeom prst="rect">
            <a:avLst/>
          </a:prstGeom>
          <a:no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https://www.shepherdshillacademy.org/resources/teens-social-media-addiction/</a:t>
            </a:r>
            <a:endParaRPr lang="el-GR"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51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003776"/>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8312102" y="1003777"/>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4303050" y="398760"/>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6340" y="1003775"/>
            <a:ext cx="4236597" cy="4139724"/>
          </a:xfrm>
          <a:prstGeom prst="rect">
            <a:avLst/>
          </a:prstGeom>
        </p:spPr>
      </p:pic>
      <p:pic>
        <p:nvPicPr>
          <p:cNvPr id="7" name="Εικόνα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8309" y="2540094"/>
            <a:ext cx="2288031" cy="1067086"/>
          </a:xfrm>
          <a:prstGeom prst="rect">
            <a:avLst/>
          </a:prstGeom>
        </p:spPr>
      </p:pic>
    </p:spTree>
    <p:extLst>
      <p:ext uri="{BB962C8B-B14F-4D97-AF65-F5344CB8AC3E}">
        <p14:creationId xmlns:p14="http://schemas.microsoft.com/office/powerpoint/2010/main" val="561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519" y="1633349"/>
            <a:ext cx="7755212" cy="3433229"/>
          </a:xfrm>
          <a:prstGeom prst="rect">
            <a:avLst/>
          </a:prstGeom>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519" y="687520"/>
            <a:ext cx="1134406" cy="945830"/>
          </a:xfrm>
          <a:prstGeom prst="rect">
            <a:avLst/>
          </a:prstGeom>
        </p:spPr>
      </p:pic>
      <p:sp>
        <p:nvSpPr>
          <p:cNvPr id="3" name="TextBox 2"/>
          <p:cNvSpPr txBox="1"/>
          <p:nvPr/>
        </p:nvSpPr>
        <p:spPr>
          <a:xfrm>
            <a:off x="4200740" y="1160435"/>
            <a:ext cx="4943260" cy="369332"/>
          </a:xfrm>
          <a:prstGeom prst="rect">
            <a:avLst/>
          </a:prstGeom>
          <a:noFill/>
        </p:spPr>
        <p:txBody>
          <a:bodyPr wrap="square" rtlCol="0">
            <a:spAutoFit/>
          </a:bodyPr>
          <a:lstStyle/>
          <a:p>
            <a:r>
              <a:rPr lang="en-US" b="1" dirty="0">
                <a:solidFill>
                  <a:schemeClr val="bg1"/>
                </a:solidFill>
              </a:rPr>
              <a:t>https://eclass02.sch.gr/courses/EL1003162/</a:t>
            </a:r>
            <a:endParaRPr lang="el-GR" b="1" dirty="0">
              <a:solidFill>
                <a:schemeClr val="bg1"/>
              </a:solidFill>
            </a:endParaRPr>
          </a:p>
        </p:txBody>
      </p:sp>
    </p:spTree>
    <p:extLst>
      <p:ext uri="{BB962C8B-B14F-4D97-AF65-F5344CB8AC3E}">
        <p14:creationId xmlns:p14="http://schemas.microsoft.com/office/powerpoint/2010/main" val="3133243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15532" y="501888"/>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sp>
        <p:nvSpPr>
          <p:cNvPr id="9" name="Ορθογώνιο 8"/>
          <p:cNvSpPr/>
          <p:nvPr/>
        </p:nvSpPr>
        <p:spPr>
          <a:xfrm>
            <a:off x="2131308" y="1155032"/>
            <a:ext cx="6744560" cy="38982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2728" y="1511567"/>
            <a:ext cx="6141720" cy="3185160"/>
          </a:xfrm>
          <a:prstGeom prst="rect">
            <a:avLst/>
          </a:prstGeom>
        </p:spPr>
      </p:pic>
      <p:sp>
        <p:nvSpPr>
          <p:cNvPr id="3" name="TextBox 2"/>
          <p:cNvSpPr txBox="1"/>
          <p:nvPr/>
        </p:nvSpPr>
        <p:spPr>
          <a:xfrm>
            <a:off x="2358189" y="4744190"/>
            <a:ext cx="7040192" cy="261610"/>
          </a:xfrm>
          <a:prstGeom prst="rect">
            <a:avLst/>
          </a:prstGeom>
          <a:noFill/>
        </p:spPr>
        <p:txBody>
          <a:bodyPr wrap="square" rtlCol="0">
            <a:spAutoFit/>
          </a:bodyPr>
          <a:lstStyle/>
          <a:p>
            <a:r>
              <a:rPr lang="en-US" sz="1100" b="1">
                <a:solidFill>
                  <a:schemeClr val="bg1"/>
                </a:solidFill>
                <a:latin typeface="Arial" panose="020B0604020202020204" pitchFamily="34" charset="0"/>
                <a:cs typeface="Arial" panose="020B0604020202020204" pitchFamily="34" charset="0"/>
              </a:rPr>
              <a:t>https://www.sheffield.ac.uk/news/nr/social-media-economics-research-happiness-1.694959</a:t>
            </a:r>
            <a:endParaRPr lang="el-GR"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69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003776"/>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 name="Ορθογώνιο 3"/>
          <p:cNvSpPr/>
          <p:nvPr/>
        </p:nvSpPr>
        <p:spPr>
          <a:xfrm>
            <a:off x="8312102" y="1003777"/>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 name="TextBox 4"/>
          <p:cNvSpPr txBox="1"/>
          <p:nvPr/>
        </p:nvSpPr>
        <p:spPr>
          <a:xfrm>
            <a:off x="4303050" y="398760"/>
            <a:ext cx="3650724" cy="400110"/>
          </a:xfrm>
          <a:prstGeom prst="rect">
            <a:avLst/>
          </a:prstGeom>
          <a:noFill/>
        </p:spPr>
        <p:txBody>
          <a:bodyPr wrap="square" rtlCol="0">
            <a:spAutoFit/>
          </a:bodyPr>
          <a:lstStyle/>
          <a:p>
            <a:r>
              <a:rPr lang="en-US" sz="2000" b="1" dirty="0">
                <a:solidFill>
                  <a:prstClr val="white"/>
                </a:solidFill>
                <a:latin typeface="Harrington" panose="04040505050A02020702" pitchFamily="82" charset="0"/>
              </a:rPr>
              <a:t>Teens addicted to Social Media</a:t>
            </a:r>
            <a:endParaRPr lang="el-GR" sz="2000" b="1" dirty="0">
              <a:solidFill>
                <a:prstClr val="white"/>
              </a:solidFill>
            </a:endParaRPr>
          </a:p>
        </p:txBody>
      </p:sp>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2577" y="1249140"/>
            <a:ext cx="5479525" cy="3894358"/>
          </a:xfrm>
          <a:prstGeom prst="rect">
            <a:avLst/>
          </a:prstGeom>
        </p:spPr>
      </p:pic>
      <p:pic>
        <p:nvPicPr>
          <p:cNvPr id="7" name="Εικόνα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233" y="2752214"/>
            <a:ext cx="1702010" cy="642846"/>
          </a:xfrm>
          <a:prstGeom prst="rect">
            <a:avLst/>
          </a:prstGeom>
        </p:spPr>
      </p:pic>
    </p:spTree>
    <p:extLst>
      <p:ext uri="{BB962C8B-B14F-4D97-AF65-F5344CB8AC3E}">
        <p14:creationId xmlns:p14="http://schemas.microsoft.com/office/powerpoint/2010/main" val="137534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15532" y="501888"/>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sp>
        <p:nvSpPr>
          <p:cNvPr id="9" name="Ορθογώνιο 8"/>
          <p:cNvSpPr/>
          <p:nvPr/>
        </p:nvSpPr>
        <p:spPr>
          <a:xfrm>
            <a:off x="2131308" y="1155032"/>
            <a:ext cx="6744560" cy="38982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8186" y="1236607"/>
            <a:ext cx="6510803" cy="3713368"/>
          </a:xfrm>
          <a:prstGeom prst="rect">
            <a:avLst/>
          </a:prstGeom>
        </p:spPr>
      </p:pic>
    </p:spTree>
    <p:extLst>
      <p:ext uri="{BB962C8B-B14F-4D97-AF65-F5344CB8AC3E}">
        <p14:creationId xmlns:p14="http://schemas.microsoft.com/office/powerpoint/2010/main" val="3203435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003776"/>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8312102" y="1003777"/>
            <a:ext cx="831898" cy="4139723"/>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4289301" y="385010"/>
            <a:ext cx="3650724" cy="400110"/>
          </a:xfrm>
          <a:prstGeom prst="rect">
            <a:avLst/>
          </a:prstGeom>
          <a:noFill/>
        </p:spPr>
        <p:txBody>
          <a:bodyPr wrap="square" rtlCol="0">
            <a:spAutoFit/>
          </a:bodyPr>
          <a:lstStyle/>
          <a:p>
            <a:r>
              <a:rPr lang="en-US" sz="2000" b="1" dirty="0">
                <a:solidFill>
                  <a:schemeClr val="bg1"/>
                </a:solidFill>
                <a:latin typeface="Harrington" panose="04040505050A02020702" pitchFamily="82" charset="0"/>
              </a:rPr>
              <a:t>Teens addicted to Social Media</a:t>
            </a:r>
            <a:endParaRPr lang="el-GR" sz="2000" b="1" dirty="0">
              <a:solidFill>
                <a:schemeClr val="bg1"/>
              </a:solidFill>
            </a:endParaRPr>
          </a:p>
        </p:txBody>
      </p:sp>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507" y="1003776"/>
            <a:ext cx="4148464" cy="4139723"/>
          </a:xfrm>
          <a:prstGeom prst="rect">
            <a:avLst/>
          </a:prstGeom>
        </p:spPr>
      </p:pic>
      <p:pic>
        <p:nvPicPr>
          <p:cNvPr id="7" name="Εικόνα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5971" y="1381912"/>
            <a:ext cx="4495482" cy="3891357"/>
          </a:xfrm>
          <a:prstGeom prst="rect">
            <a:avLst/>
          </a:prstGeom>
        </p:spPr>
      </p:pic>
      <p:pic>
        <p:nvPicPr>
          <p:cNvPr id="8" name="Εικόνα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1003776"/>
            <a:ext cx="5233853" cy="378136"/>
          </a:xfrm>
          <a:prstGeom prst="rect">
            <a:avLst/>
          </a:prstGeom>
        </p:spPr>
      </p:pic>
    </p:spTree>
    <p:extLst>
      <p:ext uri="{BB962C8B-B14F-4D97-AF65-F5344CB8AC3E}">
        <p14:creationId xmlns:p14="http://schemas.microsoft.com/office/powerpoint/2010/main" val="1797818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15532" y="501888"/>
            <a:ext cx="3650724" cy="400110"/>
          </a:xfrm>
          <a:prstGeom prst="rect">
            <a:avLst/>
          </a:prstGeom>
          <a:noFill/>
        </p:spPr>
        <p:txBody>
          <a:bodyPr wrap="square" rtlCol="0">
            <a:spAutoFit/>
          </a:bodyPr>
          <a:lstStyle/>
          <a:p>
            <a:r>
              <a:rPr lang="en-US" sz="2000" b="1" dirty="0">
                <a:solidFill>
                  <a:prstClr val="white"/>
                </a:solidFill>
                <a:latin typeface="Harrington" panose="04040505050A02020702" pitchFamily="82" charset="0"/>
              </a:rPr>
              <a:t>Teens addicted to Social Media</a:t>
            </a:r>
            <a:endParaRPr lang="el-GR" sz="2000" b="1" dirty="0">
              <a:solidFill>
                <a:prstClr val="white"/>
              </a:solidFill>
            </a:endParaRPr>
          </a:p>
        </p:txBody>
      </p:sp>
      <p:sp>
        <p:nvSpPr>
          <p:cNvPr id="9" name="Ορθογώνιο 8"/>
          <p:cNvSpPr/>
          <p:nvPr/>
        </p:nvSpPr>
        <p:spPr>
          <a:xfrm>
            <a:off x="2131308" y="1155032"/>
            <a:ext cx="6744560" cy="38982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7860" y="2210348"/>
            <a:ext cx="5920497" cy="1787598"/>
          </a:xfrm>
          <a:prstGeom prst="rect">
            <a:avLst/>
          </a:prstGeom>
        </p:spPr>
      </p:pic>
    </p:spTree>
    <p:extLst>
      <p:ext uri="{BB962C8B-B14F-4D97-AF65-F5344CB8AC3E}">
        <p14:creationId xmlns:p14="http://schemas.microsoft.com/office/powerpoint/2010/main" val="781938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079405"/>
            <a:ext cx="831898" cy="4064094"/>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 name="Ορθογώνιο 3"/>
          <p:cNvSpPr/>
          <p:nvPr/>
        </p:nvSpPr>
        <p:spPr>
          <a:xfrm>
            <a:off x="8312102" y="1079405"/>
            <a:ext cx="831898" cy="4064095"/>
          </a:xfrm>
          <a:prstGeom prst="rect">
            <a:avLst/>
          </a:prstGeom>
          <a:solidFill>
            <a:srgbClr val="A61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 name="TextBox 4"/>
          <p:cNvSpPr txBox="1"/>
          <p:nvPr/>
        </p:nvSpPr>
        <p:spPr>
          <a:xfrm>
            <a:off x="4303050" y="398760"/>
            <a:ext cx="3650724" cy="400110"/>
          </a:xfrm>
          <a:prstGeom prst="rect">
            <a:avLst/>
          </a:prstGeom>
          <a:noFill/>
        </p:spPr>
        <p:txBody>
          <a:bodyPr wrap="square" rtlCol="0">
            <a:spAutoFit/>
          </a:bodyPr>
          <a:lstStyle/>
          <a:p>
            <a:r>
              <a:rPr lang="en-US" sz="2000" b="1" dirty="0">
                <a:solidFill>
                  <a:prstClr val="white"/>
                </a:solidFill>
                <a:latin typeface="Harrington" panose="04040505050A02020702" pitchFamily="82" charset="0"/>
              </a:rPr>
              <a:t>Teens addicted to Social Media</a:t>
            </a:r>
            <a:endParaRPr lang="el-GR" sz="2000" b="1" dirty="0">
              <a:solidFill>
                <a:prstClr val="white"/>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874" y="1079405"/>
            <a:ext cx="2866714" cy="4064090"/>
          </a:xfrm>
          <a:prstGeom prst="rect">
            <a:avLst/>
          </a:prstGeom>
        </p:spPr>
      </p:pic>
      <p:pic>
        <p:nvPicPr>
          <p:cNvPr id="8" name="Εικόνα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5703" y="1079405"/>
            <a:ext cx="3012709" cy="4064091"/>
          </a:xfrm>
          <a:prstGeom prst="rect">
            <a:avLst/>
          </a:prstGeom>
        </p:spPr>
      </p:pic>
      <p:pic>
        <p:nvPicPr>
          <p:cNvPr id="9" name="Εικόνα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527" y="1079405"/>
            <a:ext cx="2790522" cy="4064090"/>
          </a:xfrm>
          <a:prstGeom prst="rect">
            <a:avLst/>
          </a:prstGeom>
        </p:spPr>
      </p:pic>
    </p:spTree>
    <p:extLst>
      <p:ext uri="{BB962C8B-B14F-4D97-AF65-F5344CB8AC3E}">
        <p14:creationId xmlns:p14="http://schemas.microsoft.com/office/powerpoint/2010/main" val="1447397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4536" y="694394"/>
            <a:ext cx="4151864" cy="4345977"/>
          </a:xfrm>
          <a:prstGeom prst="rect">
            <a:avLst/>
          </a:prstGeom>
        </p:spPr>
      </p:pic>
      <p:sp>
        <p:nvSpPr>
          <p:cNvPr id="3" name="TextBox 2"/>
          <p:cNvSpPr txBox="1"/>
          <p:nvPr/>
        </p:nvSpPr>
        <p:spPr>
          <a:xfrm>
            <a:off x="5173515" y="198782"/>
            <a:ext cx="797649" cy="369332"/>
          </a:xfrm>
          <a:prstGeom prst="rect">
            <a:avLst/>
          </a:prstGeom>
          <a:noFill/>
        </p:spPr>
        <p:txBody>
          <a:bodyPr wrap="square" rtlCol="0">
            <a:spAutoFit/>
          </a:bodyPr>
          <a:lstStyle/>
          <a:p>
            <a:r>
              <a:rPr lang="en-US" b="1" u="sng" dirty="0">
                <a:solidFill>
                  <a:schemeClr val="bg1"/>
                </a:solidFill>
                <a:cs typeface="Calibri" panose="020F0502020204030204" pitchFamily="34" charset="0"/>
              </a:rPr>
              <a:t>Unit</a:t>
            </a:r>
            <a:r>
              <a:rPr lang="el-GR" b="1" u="sng" dirty="0">
                <a:solidFill>
                  <a:schemeClr val="bg1"/>
                </a:solidFill>
                <a:cs typeface="Calibri" panose="020F0502020204030204" pitchFamily="34" charset="0"/>
              </a:rPr>
              <a:t> </a:t>
            </a:r>
            <a:r>
              <a:rPr lang="en-US" b="1" u="sng" dirty="0">
                <a:solidFill>
                  <a:schemeClr val="bg1"/>
                </a:solidFill>
                <a:cs typeface="Calibri" panose="020F0502020204030204" pitchFamily="34" charset="0"/>
              </a:rPr>
              <a:t>4</a:t>
            </a:r>
            <a:endParaRPr lang="el-GR" b="1" u="sng" dirty="0">
              <a:solidFill>
                <a:schemeClr val="bg1"/>
              </a:solidFill>
              <a:cs typeface="Calibri" panose="020F0502020204030204" pitchFamily="34" charset="0"/>
            </a:endParaRPr>
          </a:p>
        </p:txBody>
      </p:sp>
    </p:spTree>
    <p:extLst>
      <p:ext uri="{BB962C8B-B14F-4D97-AF65-F5344CB8AC3E}">
        <p14:creationId xmlns:p14="http://schemas.microsoft.com/office/powerpoint/2010/main" val="1316327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9420" y="1381860"/>
            <a:ext cx="6146417" cy="3382645"/>
          </a:xfrm>
          <a:prstGeom prst="rect">
            <a:avLst/>
          </a:prstGeom>
        </p:spPr>
      </p:pic>
      <p:sp>
        <p:nvSpPr>
          <p:cNvPr id="3" name="TextBox 2"/>
          <p:cNvSpPr txBox="1"/>
          <p:nvPr/>
        </p:nvSpPr>
        <p:spPr>
          <a:xfrm>
            <a:off x="1553792" y="4826382"/>
            <a:ext cx="6222045" cy="261610"/>
          </a:xfrm>
          <a:prstGeom prst="rect">
            <a:avLst/>
          </a:prstGeom>
          <a:no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https://www.verywellmind.com/why-and-how-to-do-a-digital-detox-4771321</a:t>
            </a:r>
            <a:endParaRPr lang="el-GR"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829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1966" y="220241"/>
            <a:ext cx="4782273" cy="4675751"/>
          </a:xfrm>
          <a:prstGeom prst="rect">
            <a:avLst/>
          </a:prstGeom>
        </p:spPr>
      </p:pic>
    </p:spTree>
    <p:extLst>
      <p:ext uri="{BB962C8B-B14F-4D97-AF65-F5344CB8AC3E}">
        <p14:creationId xmlns:p14="http://schemas.microsoft.com/office/powerpoint/2010/main" val="805649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1368" y="1380680"/>
            <a:ext cx="5748831" cy="3404451"/>
          </a:xfrm>
          <a:prstGeom prst="rect">
            <a:avLst/>
          </a:prstGeom>
        </p:spPr>
      </p:pic>
      <p:sp>
        <p:nvSpPr>
          <p:cNvPr id="3" name="TextBox 2"/>
          <p:cNvSpPr txBox="1"/>
          <p:nvPr/>
        </p:nvSpPr>
        <p:spPr>
          <a:xfrm>
            <a:off x="1515390" y="4785131"/>
            <a:ext cx="5960786" cy="261610"/>
          </a:xfrm>
          <a:prstGeom prst="rect">
            <a:avLst/>
          </a:prstGeom>
          <a:no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https://www.youtube.com/watch?v=hAQNTjvhcbg</a:t>
            </a:r>
            <a:endParaRPr lang="el-GR"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71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2949" y="646268"/>
            <a:ext cx="5417902" cy="3904786"/>
          </a:xfrm>
          <a:prstGeom prst="rect">
            <a:avLst/>
          </a:prstGeom>
        </p:spPr>
      </p:pic>
      <p:sp>
        <p:nvSpPr>
          <p:cNvPr id="2" name="TextBox 1"/>
          <p:cNvSpPr txBox="1"/>
          <p:nvPr/>
        </p:nvSpPr>
        <p:spPr>
          <a:xfrm>
            <a:off x="5163075" y="158128"/>
            <a:ext cx="797649" cy="369332"/>
          </a:xfrm>
          <a:prstGeom prst="rect">
            <a:avLst/>
          </a:prstGeom>
          <a:noFill/>
        </p:spPr>
        <p:txBody>
          <a:bodyPr wrap="square" rtlCol="0">
            <a:spAutoFit/>
          </a:bodyPr>
          <a:lstStyle/>
          <a:p>
            <a:r>
              <a:rPr lang="en-US" b="1" u="sng" dirty="0">
                <a:solidFill>
                  <a:schemeClr val="bg1"/>
                </a:solidFill>
                <a:latin typeface="Calibri" panose="020F0502020204030204" pitchFamily="34" charset="0"/>
                <a:cs typeface="Calibri" panose="020F0502020204030204" pitchFamily="34" charset="0"/>
              </a:rPr>
              <a:t>Unit</a:t>
            </a:r>
            <a:r>
              <a:rPr lang="el-GR" b="1" u="sng" dirty="0">
                <a:solidFill>
                  <a:schemeClr val="bg1"/>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460468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8161" y="1327339"/>
            <a:ext cx="6242672" cy="3685531"/>
          </a:xfrm>
          <a:prstGeom prst="rect">
            <a:avLst/>
          </a:prstGeom>
        </p:spPr>
      </p:pic>
    </p:spTree>
    <p:extLst>
      <p:ext uri="{BB962C8B-B14F-4D97-AF65-F5344CB8AC3E}">
        <p14:creationId xmlns:p14="http://schemas.microsoft.com/office/powerpoint/2010/main" val="33015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1338" y="235656"/>
            <a:ext cx="5245769" cy="4687837"/>
          </a:xfrm>
          <a:prstGeom prst="rect">
            <a:avLst/>
          </a:prstGeom>
        </p:spPr>
      </p:pic>
    </p:spTree>
    <p:extLst>
      <p:ext uri="{BB962C8B-B14F-4D97-AF65-F5344CB8AC3E}">
        <p14:creationId xmlns:p14="http://schemas.microsoft.com/office/powerpoint/2010/main" val="3708579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6058" y="75627"/>
            <a:ext cx="4468537" cy="4998262"/>
          </a:xfrm>
          <a:prstGeom prst="rect">
            <a:avLst/>
          </a:prstGeom>
        </p:spPr>
      </p:pic>
    </p:spTree>
    <p:extLst>
      <p:ext uri="{BB962C8B-B14F-4D97-AF65-F5344CB8AC3E}">
        <p14:creationId xmlns:p14="http://schemas.microsoft.com/office/powerpoint/2010/main" val="3981410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92" y="0"/>
            <a:ext cx="5442674" cy="5143500"/>
          </a:xfrm>
          <a:prstGeom prst="rect">
            <a:avLst/>
          </a:prstGeom>
        </p:spPr>
      </p:pic>
    </p:spTree>
    <p:extLst>
      <p:ext uri="{BB962C8B-B14F-4D97-AF65-F5344CB8AC3E}">
        <p14:creationId xmlns:p14="http://schemas.microsoft.com/office/powerpoint/2010/main" val="1342146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0040" y="1412970"/>
            <a:ext cx="6770056" cy="3648027"/>
          </a:xfrm>
          <a:prstGeom prst="rect">
            <a:avLst/>
          </a:prstGeom>
        </p:spPr>
      </p:pic>
    </p:spTree>
    <p:extLst>
      <p:ext uri="{BB962C8B-B14F-4D97-AF65-F5344CB8AC3E}">
        <p14:creationId xmlns:p14="http://schemas.microsoft.com/office/powerpoint/2010/main" val="4286874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985" y="0"/>
            <a:ext cx="4141146" cy="5143500"/>
          </a:xfrm>
          <a:prstGeom prst="rect">
            <a:avLst/>
          </a:prstGeom>
        </p:spPr>
      </p:pic>
      <p:pic>
        <p:nvPicPr>
          <p:cNvPr id="3" name="Εικόνα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131" y="0"/>
            <a:ext cx="4358869" cy="5143500"/>
          </a:xfrm>
          <a:prstGeom prst="rect">
            <a:avLst/>
          </a:prstGeom>
        </p:spPr>
      </p:pic>
    </p:spTree>
    <p:extLst>
      <p:ext uri="{BB962C8B-B14F-4D97-AF65-F5344CB8AC3E}">
        <p14:creationId xmlns:p14="http://schemas.microsoft.com/office/powerpoint/2010/main" val="3999550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4556" y="3791428"/>
            <a:ext cx="2509444" cy="1352071"/>
          </a:xfrm>
          <a:prstGeom prst="rect">
            <a:avLst/>
          </a:prstGeom>
        </p:spPr>
      </p:pic>
    </p:spTree>
    <p:extLst>
      <p:ext uri="{BB962C8B-B14F-4D97-AF65-F5344CB8AC3E}">
        <p14:creationId xmlns:p14="http://schemas.microsoft.com/office/powerpoint/2010/main" val="344417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5706" y="739080"/>
            <a:ext cx="5417648" cy="3957186"/>
          </a:xfrm>
          <a:prstGeom prst="rect">
            <a:avLst/>
          </a:prstGeom>
        </p:spPr>
      </p:pic>
      <p:sp>
        <p:nvSpPr>
          <p:cNvPr id="3" name="TextBox 2"/>
          <p:cNvSpPr txBox="1"/>
          <p:nvPr/>
        </p:nvSpPr>
        <p:spPr>
          <a:xfrm>
            <a:off x="3217587" y="4696266"/>
            <a:ext cx="6222046" cy="261610"/>
          </a:xfrm>
          <a:prstGeom prst="rect">
            <a:avLst/>
          </a:prstGeom>
          <a:noFill/>
        </p:spPr>
        <p:txBody>
          <a:bodyPr wrap="square" rtlCol="0">
            <a:spAutoFit/>
          </a:bodyPr>
          <a:lstStyle/>
          <a:p>
            <a:r>
              <a:rPr lang="en-US" sz="1100" b="1" dirty="0">
                <a:solidFill>
                  <a:srgbClr val="0000CC"/>
                </a:solidFill>
                <a:latin typeface="Arial" panose="020B0604020202020204" pitchFamily="34" charset="0"/>
                <a:cs typeface="Arial" panose="020B0604020202020204" pitchFamily="34" charset="0"/>
              </a:rPr>
              <a:t>https://www.bbc.com/news/health-49330254</a:t>
            </a:r>
            <a:endParaRPr lang="el-GR" sz="11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14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8357" y="0"/>
            <a:ext cx="3954905" cy="5143500"/>
          </a:xfrm>
          <a:prstGeom prst="rect">
            <a:avLst/>
          </a:prstGeom>
        </p:spPr>
      </p:pic>
      <p:pic>
        <p:nvPicPr>
          <p:cNvPr id="3" name="Εικόνα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7643" y="0"/>
            <a:ext cx="3946358" cy="5143500"/>
          </a:xfrm>
          <a:prstGeom prst="rect">
            <a:avLst/>
          </a:prstGeom>
        </p:spPr>
      </p:pic>
    </p:spTree>
    <p:extLst>
      <p:ext uri="{BB962C8B-B14F-4D97-AF65-F5344CB8AC3E}">
        <p14:creationId xmlns:p14="http://schemas.microsoft.com/office/powerpoint/2010/main" val="36905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5090" y="0"/>
            <a:ext cx="4771380" cy="5143500"/>
          </a:xfrm>
          <a:prstGeom prst="rect">
            <a:avLst/>
          </a:prstGeom>
        </p:spPr>
      </p:pic>
    </p:spTree>
    <p:extLst>
      <p:ext uri="{BB962C8B-B14F-4D97-AF65-F5344CB8AC3E}">
        <p14:creationId xmlns:p14="http://schemas.microsoft.com/office/powerpoint/2010/main" val="224317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8269" y="825023"/>
            <a:ext cx="5447901" cy="3643849"/>
          </a:xfrm>
          <a:prstGeom prst="rect">
            <a:avLst/>
          </a:prstGeom>
        </p:spPr>
      </p:pic>
    </p:spTree>
    <p:extLst>
      <p:ext uri="{BB962C8B-B14F-4D97-AF65-F5344CB8AC3E}">
        <p14:creationId xmlns:p14="http://schemas.microsoft.com/office/powerpoint/2010/main" val="268163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4435" y="165005"/>
            <a:ext cx="6751435" cy="4840132"/>
          </a:xfrm>
          <a:prstGeom prst="rect">
            <a:avLst/>
          </a:prstGeom>
        </p:spPr>
      </p:pic>
    </p:spTree>
    <p:extLst>
      <p:ext uri="{BB962C8B-B14F-4D97-AF65-F5344CB8AC3E}">
        <p14:creationId xmlns:p14="http://schemas.microsoft.com/office/powerpoint/2010/main" val="2427805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 Media PowerPoint Template" id="{8C549E03-414A-4E09-84EA-083CF0541325}" vid="{19E0D797-9D5A-44ED-91EF-4A503F9FA9E2}"/>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503</Words>
  <Application>Microsoft Office PowerPoint</Application>
  <PresentationFormat>Προβολή στην οθόνη (16:9)</PresentationFormat>
  <Paragraphs>46</Paragraphs>
  <Slides>46</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11</vt:i4>
      </vt:variant>
      <vt:variant>
        <vt:lpstr>Τίτλοι διαφανειών</vt:lpstr>
      </vt:variant>
      <vt:variant>
        <vt:i4>46</vt:i4>
      </vt:variant>
    </vt:vector>
  </HeadingPairs>
  <TitlesOfParts>
    <vt:vector size="62" baseType="lpstr">
      <vt:lpstr>Arial</vt:lpstr>
      <vt:lpstr>Calibri</vt:lpstr>
      <vt:lpstr>Harrington</vt:lpstr>
      <vt:lpstr>Trebuchet MS</vt:lpstr>
      <vt:lpstr>Wingdings</vt:lpstr>
      <vt:lpstr>Office Theme</vt:lpstr>
      <vt:lpstr>3_Office Theme</vt:lpstr>
      <vt:lpstr>Θέμα του Office</vt:lpstr>
      <vt:lpstr>6_Office Theme</vt:lpstr>
      <vt:lpstr>7_Office Theme</vt:lpstr>
      <vt:lpstr>8_Office Theme</vt:lpstr>
      <vt:lpstr>9_Office Theme</vt:lpstr>
      <vt:lpstr>10_Office Theme</vt:lpstr>
      <vt:lpstr>11_Office Theme</vt:lpstr>
      <vt:lpstr>1_Office Theme</vt:lpstr>
      <vt:lpstr>2_Office Theme</vt:lpstr>
      <vt:lpstr>Social Media and teenagers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2020-12-11T16:30:32Z</dcterms:modified>
</cp:coreProperties>
</file>